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02"/>
  </p:notesMasterIdLst>
  <p:sldIdLst>
    <p:sldId id="256" r:id="rId2"/>
    <p:sldId id="414" r:id="rId3"/>
    <p:sldId id="263" r:id="rId4"/>
    <p:sldId id="264" r:id="rId5"/>
    <p:sldId id="415" r:id="rId6"/>
    <p:sldId id="294" r:id="rId7"/>
    <p:sldId id="295" r:id="rId8"/>
    <p:sldId id="298" r:id="rId9"/>
    <p:sldId id="321" r:id="rId10"/>
    <p:sldId id="322" r:id="rId11"/>
    <p:sldId id="323" r:id="rId12"/>
    <p:sldId id="324" r:id="rId13"/>
    <p:sldId id="306" r:id="rId14"/>
    <p:sldId id="362" r:id="rId15"/>
    <p:sldId id="307" r:id="rId16"/>
    <p:sldId id="356" r:id="rId17"/>
    <p:sldId id="357" r:id="rId18"/>
    <p:sldId id="318" r:id="rId19"/>
    <p:sldId id="363" r:id="rId20"/>
    <p:sldId id="364" r:id="rId21"/>
    <p:sldId id="325" r:id="rId22"/>
    <p:sldId id="319" r:id="rId23"/>
    <p:sldId id="329" r:id="rId24"/>
    <p:sldId id="326" r:id="rId25"/>
    <p:sldId id="335" r:id="rId26"/>
    <p:sldId id="327" r:id="rId27"/>
    <p:sldId id="336" r:id="rId28"/>
    <p:sldId id="328" r:id="rId29"/>
    <p:sldId id="337" r:id="rId30"/>
    <p:sldId id="331" r:id="rId31"/>
    <p:sldId id="342" r:id="rId32"/>
    <p:sldId id="343" r:id="rId33"/>
    <p:sldId id="416" r:id="rId34"/>
    <p:sldId id="417" r:id="rId35"/>
    <p:sldId id="418" r:id="rId36"/>
    <p:sldId id="347" r:id="rId37"/>
    <p:sldId id="348" r:id="rId38"/>
    <p:sldId id="349" r:id="rId39"/>
    <p:sldId id="350" r:id="rId40"/>
    <p:sldId id="344" r:id="rId41"/>
    <p:sldId id="352" r:id="rId42"/>
    <p:sldId id="355" r:id="rId43"/>
    <p:sldId id="333" r:id="rId44"/>
    <p:sldId id="358" r:id="rId45"/>
    <p:sldId id="419" r:id="rId46"/>
    <p:sldId id="359" r:id="rId47"/>
    <p:sldId id="360" r:id="rId48"/>
    <p:sldId id="361" r:id="rId49"/>
    <p:sldId id="353" r:id="rId50"/>
    <p:sldId id="354" r:id="rId51"/>
    <p:sldId id="367" r:id="rId52"/>
    <p:sldId id="368" r:id="rId53"/>
    <p:sldId id="369" r:id="rId54"/>
    <p:sldId id="370" r:id="rId55"/>
    <p:sldId id="420" r:id="rId56"/>
    <p:sldId id="365" r:id="rId57"/>
    <p:sldId id="371" r:id="rId58"/>
    <p:sldId id="373" r:id="rId59"/>
    <p:sldId id="372" r:id="rId60"/>
    <p:sldId id="375" r:id="rId61"/>
    <p:sldId id="377" r:id="rId62"/>
    <p:sldId id="376" r:id="rId63"/>
    <p:sldId id="374" r:id="rId64"/>
    <p:sldId id="378" r:id="rId65"/>
    <p:sldId id="379" r:id="rId66"/>
    <p:sldId id="381" r:id="rId67"/>
    <p:sldId id="380" r:id="rId68"/>
    <p:sldId id="382" r:id="rId69"/>
    <p:sldId id="383" r:id="rId70"/>
    <p:sldId id="384" r:id="rId71"/>
    <p:sldId id="387" r:id="rId72"/>
    <p:sldId id="386" r:id="rId73"/>
    <p:sldId id="388" r:id="rId74"/>
    <p:sldId id="389" r:id="rId75"/>
    <p:sldId id="390" r:id="rId76"/>
    <p:sldId id="391" r:id="rId77"/>
    <p:sldId id="392" r:id="rId78"/>
    <p:sldId id="393" r:id="rId79"/>
    <p:sldId id="385" r:id="rId80"/>
    <p:sldId id="394" r:id="rId81"/>
    <p:sldId id="395" r:id="rId82"/>
    <p:sldId id="396" r:id="rId83"/>
    <p:sldId id="397" r:id="rId84"/>
    <p:sldId id="398" r:id="rId85"/>
    <p:sldId id="399" r:id="rId86"/>
    <p:sldId id="400" r:id="rId87"/>
    <p:sldId id="404" r:id="rId88"/>
    <p:sldId id="366" r:id="rId89"/>
    <p:sldId id="401" r:id="rId90"/>
    <p:sldId id="402" r:id="rId91"/>
    <p:sldId id="403" r:id="rId92"/>
    <p:sldId id="409" r:id="rId93"/>
    <p:sldId id="410" r:id="rId94"/>
    <p:sldId id="421" r:id="rId95"/>
    <p:sldId id="407" r:id="rId96"/>
    <p:sldId id="411" r:id="rId97"/>
    <p:sldId id="406" r:id="rId98"/>
    <p:sldId id="408" r:id="rId99"/>
    <p:sldId id="422" r:id="rId100"/>
    <p:sldId id="413" r:id="rId101"/>
  </p:sldIdLst>
  <p:sldSz cx="9144000" cy="6858000" type="screen4x3"/>
  <p:notesSz cx="7099300" cy="10234613"/>
  <p:custDataLst>
    <p:tags r:id="rId103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9933"/>
    <a:srgbClr val="777777"/>
    <a:srgbClr val="6699FF"/>
    <a:srgbClr val="4D4D4D"/>
    <a:srgbClr val="EAEAEA"/>
    <a:srgbClr val="C0C0C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7" autoAdjust="0"/>
    <p:restoredTop sz="92695" autoAdjust="0"/>
  </p:normalViewPr>
  <p:slideViewPr>
    <p:cSldViewPr>
      <p:cViewPr>
        <p:scale>
          <a:sx n="130" d="100"/>
          <a:sy n="130" d="100"/>
        </p:scale>
        <p:origin x="-1224" y="216"/>
      </p:cViewPr>
      <p:guideLst>
        <p:guide orient="horz" pos="2160"/>
        <p:guide orient="horz" pos="572"/>
        <p:guide orient="horz" pos="1026"/>
        <p:guide orient="horz" pos="4020"/>
        <p:guide pos="2880"/>
        <p:guide pos="249"/>
        <p:guide pos="476"/>
        <p:guide pos="5602"/>
        <p:guide pos="5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Click to edit Master text styles</a:t>
            </a:r>
          </a:p>
          <a:p>
            <a:pPr lvl="1"/>
            <a:r>
              <a:rPr lang="ru-RU" noProof="0" smtClean="0"/>
              <a:t>Second level</a:t>
            </a:r>
          </a:p>
          <a:p>
            <a:pPr lvl="2"/>
            <a:r>
              <a:rPr lang="ru-RU" noProof="0" smtClean="0"/>
              <a:t>Third level</a:t>
            </a:r>
          </a:p>
          <a:p>
            <a:pPr lvl="3"/>
            <a:r>
              <a:rPr lang="ru-RU" noProof="0" smtClean="0"/>
              <a:t>Fourth level</a:t>
            </a:r>
          </a:p>
          <a:p>
            <a:pPr lvl="4"/>
            <a:r>
              <a:rPr lang="ru-RU" noProof="0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9" tIns="49520" rIns="99039" bIns="49520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fld id="{4F904391-AA9E-4BCF-AB3F-CA1CB5E3BC5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287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A37C555-8438-4A78-966E-4F2B8F9969F2}" type="slidenum">
              <a:rPr lang="ru-RU" altLang="en-US" smtClean="0"/>
              <a:pPr eaLnBrk="1" hangingPunct="1"/>
              <a:t>1</a:t>
            </a:fld>
            <a:endParaRPr lang="ru-RU" alt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FCB88A3-3341-4C80-A88F-4EFFA96B69F1}" type="slidenum">
              <a:rPr lang="ru-RU" altLang="en-US" smtClean="0"/>
              <a:pPr eaLnBrk="1" hangingPunct="1"/>
              <a:t>11</a:t>
            </a:fld>
            <a:endParaRPr lang="ru-RU" altLang="en-US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B4CF840-BD8A-4A08-BC1B-AEF444AC1874}" type="slidenum">
              <a:rPr lang="ru-RU" altLang="en-US" smtClean="0"/>
              <a:pPr eaLnBrk="1" hangingPunct="1"/>
              <a:t>12</a:t>
            </a:fld>
            <a:endParaRPr lang="ru-RU" altLang="en-US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1F6E4D0-A096-4EFF-9BDB-1480EBD5EA73}" type="slidenum">
              <a:rPr lang="ru-RU" altLang="en-US" smtClean="0"/>
              <a:pPr eaLnBrk="1" hangingPunct="1"/>
              <a:t>13</a:t>
            </a:fld>
            <a:endParaRPr lang="ru-RU" altLang="en-US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DC87219-309E-4C76-91D4-EA107D53594D}" type="slidenum">
              <a:rPr lang="ru-RU" altLang="en-US" smtClean="0"/>
              <a:pPr eaLnBrk="1" hangingPunct="1"/>
              <a:t>14</a:t>
            </a:fld>
            <a:endParaRPr lang="ru-RU" alt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E22FB47-4D98-49A4-892F-1C80B49DC269}" type="slidenum">
              <a:rPr lang="ru-RU" altLang="en-US" smtClean="0"/>
              <a:pPr eaLnBrk="1" hangingPunct="1"/>
              <a:t>15</a:t>
            </a:fld>
            <a:endParaRPr lang="ru-RU" alt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EBDC602-94FB-4844-8C6B-823965FAAE5D}" type="slidenum">
              <a:rPr lang="ru-RU" altLang="en-US" smtClean="0"/>
              <a:pPr eaLnBrk="1" hangingPunct="1"/>
              <a:t>16</a:t>
            </a:fld>
            <a:endParaRPr lang="ru-RU" altLang="en-US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A1AC77B-7933-40C1-A04D-EAF10DF4343F}" type="slidenum">
              <a:rPr lang="ru-RU" altLang="en-US" smtClean="0"/>
              <a:pPr eaLnBrk="1" hangingPunct="1"/>
              <a:t>17</a:t>
            </a:fld>
            <a:endParaRPr lang="ru-RU" altLang="en-US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4E5B445-8F4B-428D-A9AB-63C7740978BA}" type="slidenum">
              <a:rPr lang="ru-RU" altLang="en-US" smtClean="0"/>
              <a:pPr eaLnBrk="1" hangingPunct="1"/>
              <a:t>18</a:t>
            </a:fld>
            <a:endParaRPr lang="ru-RU" altLang="en-US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7851C3F-2AE5-4478-A474-54F582ECD96B}" type="slidenum">
              <a:rPr lang="ru-RU" altLang="en-US" smtClean="0"/>
              <a:pPr eaLnBrk="1" hangingPunct="1"/>
              <a:t>19</a:t>
            </a:fld>
            <a:endParaRPr lang="ru-RU" altLang="en-US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7FE54D3-22EC-4F13-A46F-62AE822DE17B}" type="slidenum">
              <a:rPr lang="ru-RU" altLang="en-US" smtClean="0"/>
              <a:pPr eaLnBrk="1" hangingPunct="1"/>
              <a:t>20</a:t>
            </a:fld>
            <a:endParaRPr lang="ru-RU" altLang="en-US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tabLst>
                <a:tab pos="750888" algn="l"/>
                <a:tab pos="1501775" algn="l"/>
                <a:tab pos="2252663" algn="l"/>
                <a:tab pos="30051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tabLst>
                <a:tab pos="750888" algn="l"/>
                <a:tab pos="1501775" algn="l"/>
                <a:tab pos="2252663" algn="l"/>
                <a:tab pos="30051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tabLst>
                <a:tab pos="750888" algn="l"/>
                <a:tab pos="1501775" algn="l"/>
                <a:tab pos="2252663" algn="l"/>
                <a:tab pos="30051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tabLst>
                <a:tab pos="750888" algn="l"/>
                <a:tab pos="1501775" algn="l"/>
                <a:tab pos="2252663" algn="l"/>
                <a:tab pos="30051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tabLst>
                <a:tab pos="750888" algn="l"/>
                <a:tab pos="1501775" algn="l"/>
                <a:tab pos="2252663" algn="l"/>
                <a:tab pos="30051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l"/>
                <a:tab pos="1501775" algn="l"/>
                <a:tab pos="2252663" algn="l"/>
                <a:tab pos="30051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l"/>
                <a:tab pos="1501775" algn="l"/>
                <a:tab pos="2252663" algn="l"/>
                <a:tab pos="30051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l"/>
                <a:tab pos="1501775" algn="l"/>
                <a:tab pos="2252663" algn="l"/>
                <a:tab pos="30051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tabLst>
                <a:tab pos="750888" algn="l"/>
                <a:tab pos="1501775" algn="l"/>
                <a:tab pos="2252663" algn="l"/>
                <a:tab pos="30051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fld id="{7574E1B3-FCBE-4BA9-BAF9-7046E32F7009}" type="slidenum">
              <a:rPr lang="ru-RU" altLang="en-US" smtClean="0">
                <a:solidFill>
                  <a:srgbClr val="000000"/>
                </a:solidFill>
                <a:latin typeface="Times New Roman" pitchFamily="18" charset="0"/>
                <a:cs typeface="DejaVu Sans" pitchFamily="34" charset="0"/>
              </a:rPr>
              <a:pPr eaLnBrk="1" hangingPunct="1">
                <a:buFont typeface="Wingdings" pitchFamily="2" charset="2"/>
                <a:buNone/>
              </a:pPr>
              <a:t>2</a:t>
            </a:fld>
            <a:endParaRPr lang="ru-RU" altLang="en-US" smtClean="0">
              <a:solidFill>
                <a:srgbClr val="000000"/>
              </a:solidFill>
              <a:latin typeface="Times New Roman" pitchFamily="18" charset="0"/>
              <a:cs typeface="DejaVu Sans" pitchFamily="34" charset="0"/>
            </a:endParaRPr>
          </a:p>
        </p:txBody>
      </p:sp>
      <p:sp>
        <p:nvSpPr>
          <p:cNvPr id="1198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9688" cy="3838575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1662" cy="4606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1A4BFDB-2F53-417E-AD19-49E7338B8DD8}" type="slidenum">
              <a:rPr lang="ru-RU" altLang="en-US" smtClean="0"/>
              <a:pPr eaLnBrk="1" hangingPunct="1"/>
              <a:t>21</a:t>
            </a:fld>
            <a:endParaRPr lang="ru-RU" altLang="en-US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903605D-B626-4EEC-8487-EAE01722F3F0}" type="slidenum">
              <a:rPr lang="ru-RU" altLang="en-US" smtClean="0"/>
              <a:pPr eaLnBrk="1" hangingPunct="1"/>
              <a:t>22</a:t>
            </a:fld>
            <a:endParaRPr lang="ru-RU" altLang="en-US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0D67075-8866-4A76-87CD-8C642FB8503D}" type="slidenum">
              <a:rPr lang="ru-RU" altLang="en-US" smtClean="0"/>
              <a:pPr eaLnBrk="1" hangingPunct="1"/>
              <a:t>23</a:t>
            </a:fld>
            <a:endParaRPr lang="ru-RU" altLang="en-US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DB6EFE7-6288-4C21-BDAA-2A80D60A1BEF}" type="slidenum">
              <a:rPr lang="ru-RU" altLang="en-US" smtClean="0"/>
              <a:pPr eaLnBrk="1" hangingPunct="1"/>
              <a:t>24</a:t>
            </a:fld>
            <a:endParaRPr lang="ru-RU" altLang="en-US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8BD3718-A9E5-47D1-B2EA-D5F8BB6742C4}" type="slidenum">
              <a:rPr lang="ru-RU" altLang="en-US" smtClean="0"/>
              <a:pPr eaLnBrk="1" hangingPunct="1"/>
              <a:t>25</a:t>
            </a:fld>
            <a:endParaRPr lang="ru-RU" altLang="en-US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F47A281-5094-435A-AB48-623F82D0050F}" type="slidenum">
              <a:rPr lang="ru-RU" altLang="en-US" smtClean="0"/>
              <a:pPr eaLnBrk="1" hangingPunct="1"/>
              <a:t>26</a:t>
            </a:fld>
            <a:endParaRPr lang="ru-RU" altLang="en-US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DB230A1-A24C-4427-A935-F20B8EAEFDC8}" type="slidenum">
              <a:rPr lang="ru-RU" altLang="en-US" smtClean="0"/>
              <a:pPr eaLnBrk="1" hangingPunct="1"/>
              <a:t>27</a:t>
            </a:fld>
            <a:endParaRPr lang="ru-RU" altLang="en-US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79E2BF3-EC2C-4D54-B443-CA5ECC79495E}" type="slidenum">
              <a:rPr lang="ru-RU" altLang="en-US" smtClean="0"/>
              <a:pPr eaLnBrk="1" hangingPunct="1"/>
              <a:t>28</a:t>
            </a:fld>
            <a:endParaRPr lang="ru-RU" altLang="en-US" smtClean="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8BD6854-6AF4-4C96-AF8E-82EF2A3CFD75}" type="slidenum">
              <a:rPr lang="ru-RU" altLang="en-US" smtClean="0"/>
              <a:pPr eaLnBrk="1" hangingPunct="1"/>
              <a:t>29</a:t>
            </a:fld>
            <a:endParaRPr lang="ru-RU" altLang="en-US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14F2C3A-8FE1-4A15-97BB-2FB4A636379F}" type="slidenum">
              <a:rPr lang="ru-RU" altLang="en-US" smtClean="0"/>
              <a:pPr eaLnBrk="1" hangingPunct="1"/>
              <a:t>30</a:t>
            </a:fld>
            <a:endParaRPr lang="ru-RU" altLang="en-US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4F14A3F-C6BB-4072-BC14-F2FACDAA1924}" type="slidenum">
              <a:rPr lang="ru-RU" altLang="en-US" smtClean="0"/>
              <a:pPr eaLnBrk="1" hangingPunct="1"/>
              <a:t>3</a:t>
            </a:fld>
            <a:endParaRPr lang="ru-RU" alt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EC7B19A-E1F8-4932-A358-66F72682E6CF}" type="slidenum">
              <a:rPr lang="ru-RU" altLang="en-US" smtClean="0"/>
              <a:pPr eaLnBrk="1" hangingPunct="1"/>
              <a:t>31</a:t>
            </a:fld>
            <a:endParaRPr lang="ru-RU" altLang="en-US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F1B71CC-B395-42B5-B269-3DFFE5C27646}" type="slidenum">
              <a:rPr lang="ru-RU" altLang="en-US" smtClean="0"/>
              <a:pPr eaLnBrk="1" hangingPunct="1"/>
              <a:t>32</a:t>
            </a:fld>
            <a:endParaRPr lang="ru-RU" altLang="en-US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7773EEE-364C-4D40-8DCF-88A397BB38FD}" type="slidenum">
              <a:rPr lang="ru-RU" altLang="en-US" smtClean="0"/>
              <a:pPr eaLnBrk="1" hangingPunct="1"/>
              <a:t>33</a:t>
            </a:fld>
            <a:endParaRPr lang="ru-RU" altLang="en-US" smtClean="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43CB36E-9446-4123-B465-4970FFB905DB}" type="slidenum">
              <a:rPr lang="ru-RU" altLang="en-US" smtClean="0"/>
              <a:pPr eaLnBrk="1" hangingPunct="1"/>
              <a:t>34</a:t>
            </a:fld>
            <a:endParaRPr lang="ru-RU" altLang="en-US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D590C44-5071-4FE8-B920-9805660C9B9C}" type="slidenum">
              <a:rPr lang="ru-RU" altLang="en-US" smtClean="0"/>
              <a:pPr eaLnBrk="1" hangingPunct="1"/>
              <a:t>35</a:t>
            </a:fld>
            <a:endParaRPr lang="ru-RU" altLang="en-US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B73F993-7895-40D6-9D77-992A82F62A70}" type="slidenum">
              <a:rPr lang="ru-RU" altLang="en-US" smtClean="0"/>
              <a:pPr eaLnBrk="1" hangingPunct="1"/>
              <a:t>36</a:t>
            </a:fld>
            <a:endParaRPr lang="ru-RU" altLang="en-US" smtClean="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4EA4635-DAF0-41F7-9695-9519CE9507F2}" type="slidenum">
              <a:rPr lang="ru-RU" altLang="en-US" smtClean="0"/>
              <a:pPr eaLnBrk="1" hangingPunct="1"/>
              <a:t>37</a:t>
            </a:fld>
            <a:endParaRPr lang="ru-RU" altLang="en-US" smtClean="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A9BA670-DF22-4B10-B868-C32CC422F7F2}" type="slidenum">
              <a:rPr lang="ru-RU" altLang="en-US" smtClean="0"/>
              <a:pPr eaLnBrk="1" hangingPunct="1"/>
              <a:t>38</a:t>
            </a:fld>
            <a:endParaRPr lang="ru-RU" altLang="en-US" smtClean="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A28C38D-90E4-402A-9D62-3842F4CA38E3}" type="slidenum">
              <a:rPr lang="ru-RU" altLang="en-US" smtClean="0"/>
              <a:pPr eaLnBrk="1" hangingPunct="1"/>
              <a:t>39</a:t>
            </a:fld>
            <a:endParaRPr lang="ru-RU" altLang="en-US" smtClean="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4FFEB51-C885-499D-9C01-162BB4613DC3}" type="slidenum">
              <a:rPr lang="ru-RU" altLang="en-US" smtClean="0"/>
              <a:pPr eaLnBrk="1" hangingPunct="1"/>
              <a:t>40</a:t>
            </a:fld>
            <a:endParaRPr lang="ru-RU" altLang="en-US" smtClean="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794DF5C-C472-4C98-85E8-A047D1442913}" type="slidenum">
              <a:rPr lang="ru-RU" altLang="en-US" smtClean="0"/>
              <a:pPr eaLnBrk="1" hangingPunct="1"/>
              <a:t>4</a:t>
            </a:fld>
            <a:endParaRPr lang="ru-RU" alt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802C539-0B21-4949-A701-28B1D27FA525}" type="slidenum">
              <a:rPr lang="ru-RU" altLang="en-US" smtClean="0"/>
              <a:pPr eaLnBrk="1" hangingPunct="1"/>
              <a:t>41</a:t>
            </a:fld>
            <a:endParaRPr lang="ru-RU" altLang="en-US" smtClean="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906629B-DA23-4E45-9110-30661E061341}" type="slidenum">
              <a:rPr lang="ru-RU" altLang="en-US" smtClean="0"/>
              <a:pPr eaLnBrk="1" hangingPunct="1"/>
              <a:t>42</a:t>
            </a:fld>
            <a:endParaRPr lang="ru-RU" altLang="en-US" smtClean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EAA938F-1516-4C10-8C80-E1DAF2E31D59}" type="slidenum">
              <a:rPr lang="ru-RU" altLang="en-US" smtClean="0"/>
              <a:pPr eaLnBrk="1" hangingPunct="1"/>
              <a:t>43</a:t>
            </a:fld>
            <a:endParaRPr lang="ru-RU" altLang="en-US" smtClean="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54099E9-7D60-4E4E-9761-F2CB3189CDE5}" type="slidenum">
              <a:rPr lang="ru-RU" altLang="en-US" smtClean="0"/>
              <a:pPr eaLnBrk="1" hangingPunct="1"/>
              <a:t>44</a:t>
            </a:fld>
            <a:endParaRPr lang="ru-RU" altLang="en-US" smtClean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D066132-9BCD-4E4D-8E01-7DC85BF0266E}" type="slidenum">
              <a:rPr lang="ru-RU" altLang="en-US" smtClean="0"/>
              <a:pPr eaLnBrk="1" hangingPunct="1"/>
              <a:t>46</a:t>
            </a:fld>
            <a:endParaRPr lang="ru-RU" altLang="en-US" smtClean="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4302807-4E23-48A7-AD6A-9F7462D0EEFC}" type="slidenum">
              <a:rPr lang="ru-RU" altLang="en-US" smtClean="0"/>
              <a:pPr eaLnBrk="1" hangingPunct="1"/>
              <a:t>47</a:t>
            </a:fld>
            <a:endParaRPr lang="ru-RU" altLang="en-US" smtClean="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9B94475-AC50-4561-A82A-FFE0974A1D47}" type="slidenum">
              <a:rPr lang="ru-RU" altLang="en-US" smtClean="0"/>
              <a:pPr eaLnBrk="1" hangingPunct="1"/>
              <a:t>48</a:t>
            </a:fld>
            <a:endParaRPr lang="ru-RU" altLang="en-US" smtClean="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2D2ABD4-321A-419C-BCDE-AF502D869792}" type="slidenum">
              <a:rPr lang="ru-RU" altLang="en-US" smtClean="0"/>
              <a:pPr eaLnBrk="1" hangingPunct="1"/>
              <a:t>49</a:t>
            </a:fld>
            <a:endParaRPr lang="ru-RU" altLang="en-US" smtClean="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4F3984B-0E41-4274-A8FA-B43C6820029A}" type="slidenum">
              <a:rPr lang="ru-RU" altLang="en-US" smtClean="0"/>
              <a:pPr eaLnBrk="1" hangingPunct="1"/>
              <a:t>50</a:t>
            </a:fld>
            <a:endParaRPr lang="ru-RU" altLang="en-US" smtClean="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42618B9-D52E-40A5-86A8-5BD921A61534}" type="slidenum">
              <a:rPr lang="ru-RU" altLang="en-US" smtClean="0"/>
              <a:pPr eaLnBrk="1" hangingPunct="1"/>
              <a:t>51</a:t>
            </a:fld>
            <a:endParaRPr lang="ru-RU" altLang="en-US" smtClean="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BE078EA-DDDF-43B5-8F6B-30A29EEF5461}" type="slidenum">
              <a:rPr lang="ru-RU" altLang="en-US" smtClean="0"/>
              <a:pPr eaLnBrk="1" hangingPunct="1"/>
              <a:t>6</a:t>
            </a:fld>
            <a:endParaRPr lang="ru-RU" alt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11919CC-D8E7-4B32-9F8C-C1E00E84EF9F}" type="slidenum">
              <a:rPr lang="ru-RU" altLang="en-US" smtClean="0"/>
              <a:pPr eaLnBrk="1" hangingPunct="1"/>
              <a:t>52</a:t>
            </a:fld>
            <a:endParaRPr lang="ru-RU" altLang="en-US" smtClean="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0F075F5-D6DB-45EA-8C6E-DC3267790BCC}" type="slidenum">
              <a:rPr lang="ru-RU" altLang="en-US" smtClean="0"/>
              <a:pPr eaLnBrk="1" hangingPunct="1"/>
              <a:t>53</a:t>
            </a:fld>
            <a:endParaRPr lang="ru-RU" altLang="en-US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7F3A623-7CD8-4EEF-BB1D-6EFD82F57C13}" type="slidenum">
              <a:rPr lang="ru-RU" altLang="en-US" smtClean="0"/>
              <a:pPr eaLnBrk="1" hangingPunct="1"/>
              <a:t>54</a:t>
            </a:fld>
            <a:endParaRPr lang="ru-RU" altLang="en-US" smtClean="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22F3A6E-FD3E-46D2-99F9-923F0E293AB2}" type="slidenum">
              <a:rPr lang="ru-RU" altLang="en-US" smtClean="0"/>
              <a:pPr eaLnBrk="1" hangingPunct="1"/>
              <a:t>56</a:t>
            </a:fld>
            <a:endParaRPr lang="ru-RU" altLang="en-US" smtClean="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24B8D2A-28DB-4A04-AADA-2CD45B96C883}" type="slidenum">
              <a:rPr lang="ru-RU" altLang="en-US" smtClean="0"/>
              <a:pPr eaLnBrk="1" hangingPunct="1"/>
              <a:t>57</a:t>
            </a:fld>
            <a:endParaRPr lang="ru-RU" altLang="en-US" smtClean="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E5F248B-4362-4346-9385-D682E35E6CA3}" type="slidenum">
              <a:rPr lang="ru-RU" altLang="en-US" smtClean="0"/>
              <a:pPr eaLnBrk="1" hangingPunct="1"/>
              <a:t>58</a:t>
            </a:fld>
            <a:endParaRPr lang="ru-RU" altLang="en-US" smtClean="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F2C0BEF-6601-4E19-8F34-8AA820E02E02}" type="slidenum">
              <a:rPr lang="ru-RU" altLang="en-US" smtClean="0"/>
              <a:pPr eaLnBrk="1" hangingPunct="1"/>
              <a:t>59</a:t>
            </a:fld>
            <a:endParaRPr lang="ru-RU" altLang="en-US" smtClean="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53B71DC-B637-4542-802A-FBE3C7B670D8}" type="slidenum">
              <a:rPr lang="ru-RU" altLang="en-US" smtClean="0"/>
              <a:pPr eaLnBrk="1" hangingPunct="1"/>
              <a:t>60</a:t>
            </a:fld>
            <a:endParaRPr lang="ru-RU" altLang="en-US" smtClean="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A327828-4A11-4AA6-8AA7-035F90DFCCBF}" type="slidenum">
              <a:rPr lang="ru-RU" altLang="en-US" smtClean="0"/>
              <a:pPr eaLnBrk="1" hangingPunct="1"/>
              <a:t>61</a:t>
            </a:fld>
            <a:endParaRPr lang="ru-RU" altLang="en-US" smtClean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C1EE31A-AEDD-49CE-9B2D-BAC335F55408}" type="slidenum">
              <a:rPr lang="ru-RU" altLang="en-US" smtClean="0"/>
              <a:pPr eaLnBrk="1" hangingPunct="1"/>
              <a:t>62</a:t>
            </a:fld>
            <a:endParaRPr lang="ru-RU" altLang="en-US" smtClean="0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F6754C1-A7FF-4B8C-A62A-03971C4BF364}" type="slidenum">
              <a:rPr lang="ru-RU" altLang="en-US" smtClean="0"/>
              <a:pPr eaLnBrk="1" hangingPunct="1"/>
              <a:t>7</a:t>
            </a:fld>
            <a:endParaRPr lang="ru-RU" alt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B2D74EB-7AEF-4D33-8C3E-C44E16890BA4}" type="slidenum">
              <a:rPr lang="ru-RU" altLang="en-US" smtClean="0"/>
              <a:pPr eaLnBrk="1" hangingPunct="1"/>
              <a:t>63</a:t>
            </a:fld>
            <a:endParaRPr lang="ru-RU" altLang="en-US" smtClean="0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507D9C9-8380-4D2C-8B1B-8D652A046599}" type="slidenum">
              <a:rPr lang="ru-RU" altLang="en-US" smtClean="0"/>
              <a:pPr eaLnBrk="1" hangingPunct="1"/>
              <a:t>64</a:t>
            </a:fld>
            <a:endParaRPr lang="ru-RU" altLang="en-US" smtClean="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6CD4223-9FDE-41AF-9A82-37AFFE9930F0}" type="slidenum">
              <a:rPr lang="ru-RU" altLang="en-US" smtClean="0"/>
              <a:pPr eaLnBrk="1" hangingPunct="1"/>
              <a:t>65</a:t>
            </a:fld>
            <a:endParaRPr lang="ru-RU" altLang="en-US" smtClean="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2349CA6-2E25-4424-A365-9492CA3C0765}" type="slidenum">
              <a:rPr lang="ru-RU" altLang="en-US" smtClean="0"/>
              <a:pPr eaLnBrk="1" hangingPunct="1"/>
              <a:t>66</a:t>
            </a:fld>
            <a:endParaRPr lang="ru-RU" altLang="en-US" smtClean="0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3061EE7-5B67-4A0A-A711-1F381AB9F2AF}" type="slidenum">
              <a:rPr lang="ru-RU" altLang="en-US" smtClean="0"/>
              <a:pPr eaLnBrk="1" hangingPunct="1"/>
              <a:t>67</a:t>
            </a:fld>
            <a:endParaRPr lang="ru-RU" altLang="en-US" smtClean="0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5357F93-BF3A-4255-BC1F-F3C199749DCB}" type="slidenum">
              <a:rPr lang="ru-RU" altLang="en-US" smtClean="0"/>
              <a:pPr eaLnBrk="1" hangingPunct="1"/>
              <a:t>68</a:t>
            </a:fld>
            <a:endParaRPr lang="ru-RU" altLang="en-US" smtClean="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912A858-9EF3-4EDC-8307-6511CFA2FCE3}" type="slidenum">
              <a:rPr lang="ru-RU" altLang="en-US" smtClean="0"/>
              <a:pPr eaLnBrk="1" hangingPunct="1"/>
              <a:t>69</a:t>
            </a:fld>
            <a:endParaRPr lang="ru-RU" altLang="en-US" smtClean="0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199373D-A2F0-4807-A64F-162C5B24158B}" type="slidenum">
              <a:rPr lang="ru-RU" altLang="en-US" smtClean="0"/>
              <a:pPr eaLnBrk="1" hangingPunct="1"/>
              <a:t>70</a:t>
            </a:fld>
            <a:endParaRPr lang="ru-RU" altLang="en-US" smtClean="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0132EBF-EB7B-45ED-A2C4-8D0B5ABA598A}" type="slidenum">
              <a:rPr lang="ru-RU" altLang="en-US" smtClean="0"/>
              <a:pPr eaLnBrk="1" hangingPunct="1"/>
              <a:t>71</a:t>
            </a:fld>
            <a:endParaRPr lang="ru-RU" altLang="en-US" smtClean="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258504C-CD7C-4CD4-9EC1-4698DEBE8DA5}" type="slidenum">
              <a:rPr lang="ru-RU" altLang="en-US" smtClean="0"/>
              <a:pPr eaLnBrk="1" hangingPunct="1"/>
              <a:t>72</a:t>
            </a:fld>
            <a:endParaRPr lang="ru-RU" altLang="en-US" smtClean="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B825D3B-4F53-4BBF-98C9-BC7B5B1EFA6C}" type="slidenum">
              <a:rPr lang="ru-RU" altLang="en-US" smtClean="0"/>
              <a:pPr eaLnBrk="1" hangingPunct="1"/>
              <a:t>8</a:t>
            </a:fld>
            <a:endParaRPr lang="ru-RU" alt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5B981B5-6259-4EFF-95C8-65BAB54CB0A4}" type="slidenum">
              <a:rPr lang="ru-RU" altLang="en-US" smtClean="0"/>
              <a:pPr eaLnBrk="1" hangingPunct="1"/>
              <a:t>73</a:t>
            </a:fld>
            <a:endParaRPr lang="ru-RU" altLang="en-US" smtClean="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03EBAFB-CFB0-48AA-8BEC-A35A044CCA2D}" type="slidenum">
              <a:rPr lang="ru-RU" altLang="en-US" smtClean="0"/>
              <a:pPr eaLnBrk="1" hangingPunct="1"/>
              <a:t>74</a:t>
            </a:fld>
            <a:endParaRPr lang="ru-RU" altLang="en-US" smtClean="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B3D4BDE-417E-4D6C-845E-3A05FB0D7D9C}" type="slidenum">
              <a:rPr lang="ru-RU" altLang="en-US" smtClean="0"/>
              <a:pPr eaLnBrk="1" hangingPunct="1"/>
              <a:t>75</a:t>
            </a:fld>
            <a:endParaRPr lang="ru-RU" altLang="en-US" smtClean="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ABFD8DD-A105-41FE-A79B-960A18659A23}" type="slidenum">
              <a:rPr lang="ru-RU" altLang="en-US" smtClean="0"/>
              <a:pPr eaLnBrk="1" hangingPunct="1"/>
              <a:t>76</a:t>
            </a:fld>
            <a:endParaRPr lang="ru-RU" altLang="en-US" smtClean="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0F1389B-CAF3-45C2-942C-315CD33BE4DD}" type="slidenum">
              <a:rPr lang="ru-RU" altLang="en-US" smtClean="0"/>
              <a:pPr eaLnBrk="1" hangingPunct="1"/>
              <a:t>77</a:t>
            </a:fld>
            <a:endParaRPr lang="ru-RU" altLang="en-US" smtClean="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2A738AE-BAF6-4C0B-8040-8CF5FD9AD451}" type="slidenum">
              <a:rPr lang="ru-RU" altLang="en-US" smtClean="0"/>
              <a:pPr eaLnBrk="1" hangingPunct="1"/>
              <a:t>78</a:t>
            </a:fld>
            <a:endParaRPr lang="ru-RU" altLang="en-US" smtClean="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C0DD69D-BE48-4F01-85C7-91E92BD5A3D6}" type="slidenum">
              <a:rPr lang="ru-RU" altLang="en-US" smtClean="0"/>
              <a:pPr eaLnBrk="1" hangingPunct="1"/>
              <a:t>79</a:t>
            </a:fld>
            <a:endParaRPr lang="ru-RU" altLang="en-US" smtClean="0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BC40DAF-C379-405E-8803-34A73A08E4AE}" type="slidenum">
              <a:rPr lang="ru-RU" altLang="en-US" smtClean="0"/>
              <a:pPr eaLnBrk="1" hangingPunct="1"/>
              <a:t>80</a:t>
            </a:fld>
            <a:endParaRPr lang="ru-RU" altLang="en-US" smtClean="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817568B-59C6-4939-A617-3CC19F4DD135}" type="slidenum">
              <a:rPr lang="ru-RU" altLang="en-US" smtClean="0"/>
              <a:pPr eaLnBrk="1" hangingPunct="1"/>
              <a:t>81</a:t>
            </a:fld>
            <a:endParaRPr lang="ru-RU" altLang="en-US" smtClean="0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8123406-4588-484E-B585-B199D9D6ACEA}" type="slidenum">
              <a:rPr lang="ru-RU" altLang="en-US" smtClean="0"/>
              <a:pPr eaLnBrk="1" hangingPunct="1"/>
              <a:t>82</a:t>
            </a:fld>
            <a:endParaRPr lang="ru-RU" altLang="en-US" smtClean="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F773B05-2FEC-48A5-BD66-5EEB5B46CAAD}" type="slidenum">
              <a:rPr lang="ru-RU" altLang="en-US" smtClean="0"/>
              <a:pPr eaLnBrk="1" hangingPunct="1"/>
              <a:t>9</a:t>
            </a:fld>
            <a:endParaRPr lang="ru-RU" alt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95CB539-C37F-4626-81CA-CE7EB53448AB}" type="slidenum">
              <a:rPr lang="ru-RU" altLang="en-US" smtClean="0"/>
              <a:pPr eaLnBrk="1" hangingPunct="1"/>
              <a:t>83</a:t>
            </a:fld>
            <a:endParaRPr lang="ru-RU" altLang="en-US" smtClean="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4175632-A991-4437-863A-06C78A711194}" type="slidenum">
              <a:rPr lang="ru-RU" altLang="en-US" smtClean="0"/>
              <a:pPr eaLnBrk="1" hangingPunct="1"/>
              <a:t>84</a:t>
            </a:fld>
            <a:endParaRPr lang="ru-RU" altLang="en-US" smtClean="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C1904B-DB76-4DCE-AA08-A80BAB64129F}" type="slidenum">
              <a:rPr lang="ru-RU" altLang="en-US" smtClean="0"/>
              <a:pPr eaLnBrk="1" hangingPunct="1"/>
              <a:t>85</a:t>
            </a:fld>
            <a:endParaRPr lang="ru-RU" altLang="en-US" smtClean="0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F03CCE5-6368-44CB-8DA6-81BD20E442BF}" type="slidenum">
              <a:rPr lang="ru-RU" altLang="en-US" smtClean="0"/>
              <a:pPr eaLnBrk="1" hangingPunct="1"/>
              <a:t>86</a:t>
            </a:fld>
            <a:endParaRPr lang="ru-RU" altLang="en-US" smtClean="0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C8B13EB-2CCE-4988-B0E3-FC277D8B05A4}" type="slidenum">
              <a:rPr lang="ru-RU" altLang="en-US" smtClean="0"/>
              <a:pPr eaLnBrk="1" hangingPunct="1"/>
              <a:t>87</a:t>
            </a:fld>
            <a:endParaRPr lang="ru-RU" altLang="en-US" smtClean="0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B3E18D7-26B7-4563-908D-1BE9DF779AAF}" type="slidenum">
              <a:rPr lang="ru-RU" altLang="en-US" smtClean="0"/>
              <a:pPr eaLnBrk="1" hangingPunct="1"/>
              <a:t>88</a:t>
            </a:fld>
            <a:endParaRPr lang="ru-RU" altLang="en-US" smtClean="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6799AD9-57A1-4FEF-A6D6-457F6238D54B}" type="slidenum">
              <a:rPr lang="ru-RU" altLang="en-US" smtClean="0"/>
              <a:pPr eaLnBrk="1" hangingPunct="1"/>
              <a:t>89</a:t>
            </a:fld>
            <a:endParaRPr lang="ru-RU" altLang="en-US" smtClean="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1FCB54A-3F36-4409-8CF5-AB7695B92616}" type="slidenum">
              <a:rPr lang="ru-RU" altLang="en-US" smtClean="0"/>
              <a:pPr eaLnBrk="1" hangingPunct="1"/>
              <a:t>90</a:t>
            </a:fld>
            <a:endParaRPr lang="ru-RU" altLang="en-US" smtClean="0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4E24AF1-1958-4FA7-A767-3E7634ED610F}" type="slidenum">
              <a:rPr lang="ru-RU" altLang="en-US" smtClean="0"/>
              <a:pPr eaLnBrk="1" hangingPunct="1"/>
              <a:t>91</a:t>
            </a:fld>
            <a:endParaRPr lang="ru-RU" altLang="en-US" smtClean="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DD0F97B-2DD5-497F-A23F-0196A415D06F}" type="slidenum">
              <a:rPr lang="ru-RU" altLang="en-US" smtClean="0"/>
              <a:pPr eaLnBrk="1" hangingPunct="1"/>
              <a:t>92</a:t>
            </a:fld>
            <a:endParaRPr lang="ru-RU" altLang="en-US" smtClean="0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D6A46A0-0F9F-4671-AE74-8DCECD318EC7}" type="slidenum">
              <a:rPr lang="ru-RU" altLang="en-US" smtClean="0"/>
              <a:pPr eaLnBrk="1" hangingPunct="1"/>
              <a:t>10</a:t>
            </a:fld>
            <a:endParaRPr lang="ru-RU" altLang="en-US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C245337-0EAB-4C04-968A-D73F90F596CF}" type="slidenum">
              <a:rPr lang="ru-RU" altLang="en-US" smtClean="0"/>
              <a:pPr eaLnBrk="1" hangingPunct="1"/>
              <a:t>93</a:t>
            </a:fld>
            <a:endParaRPr lang="ru-RU" altLang="en-US" smtClean="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6297382-3206-4ADE-AC5F-24BAAD59CE54}" type="slidenum">
              <a:rPr lang="ru-RU" altLang="en-US" smtClean="0"/>
              <a:pPr eaLnBrk="1" hangingPunct="1"/>
              <a:t>95</a:t>
            </a:fld>
            <a:endParaRPr lang="ru-RU" altLang="en-US" smtClean="0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0AA913E-F536-4450-B1C2-C964BB61A512}" type="slidenum">
              <a:rPr lang="ru-RU" altLang="en-US" smtClean="0"/>
              <a:pPr eaLnBrk="1" hangingPunct="1"/>
              <a:t>96</a:t>
            </a:fld>
            <a:endParaRPr lang="ru-RU" altLang="en-US" smtClean="0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42C8CD9-8090-4D8E-A91D-3F79CA992EAF}" type="slidenum">
              <a:rPr lang="ru-RU" altLang="en-US" smtClean="0"/>
              <a:pPr eaLnBrk="1" hangingPunct="1"/>
              <a:t>97</a:t>
            </a:fld>
            <a:endParaRPr lang="ru-RU" altLang="en-US" smtClean="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CDEDD78-B123-48E2-BF49-4D56379CFD66}" type="slidenum">
              <a:rPr lang="ru-RU" altLang="en-US" smtClean="0"/>
              <a:pPr eaLnBrk="1" hangingPunct="1"/>
              <a:t>98</a:t>
            </a:fld>
            <a:endParaRPr lang="ru-RU" altLang="en-US" smtClean="0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CDEDD78-B123-48E2-BF49-4D56379CFD66}" type="slidenum">
              <a:rPr lang="ru-RU" altLang="en-US" smtClean="0"/>
              <a:pPr eaLnBrk="1" hangingPunct="1"/>
              <a:t>99</a:t>
            </a:fld>
            <a:endParaRPr lang="ru-RU" altLang="en-US" smtClean="0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xoft-training.ru/training/catalog_directions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luxtown.luxoft.com/Training_new_en/Home/Pages/LuxoftTraining.aspx" TargetMode="External"/><Relationship Id="rId7" Type="http://schemas.openxmlformats.org/officeDocument/2006/relationships/hyperlink" Target="http://www.luxoft-training.ru/timetable" TargetMode="External"/><Relationship Id="rId12" Type="http://schemas.openxmlformats.org/officeDocument/2006/relationships/image" Target="../media/image13.jpeg"/><Relationship Id="rId2" Type="http://schemas.openxmlformats.org/officeDocument/2006/relationships/hyperlink" Target="https://inthr.luxoft.com/IntHRWebApp/aspx_PTC/CreateRequestTraining.aspx?Context=0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luxoft-training.ru/about" TargetMode="External"/><Relationship Id="rId11" Type="http://schemas.openxmlformats.org/officeDocument/2006/relationships/hyperlink" Target="http://www.facebook.com/TrainingCenterLuxoft" TargetMode="External"/><Relationship Id="rId5" Type="http://schemas.openxmlformats.org/officeDocument/2006/relationships/image" Target="../media/image11.jpe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hyperlink" Target="http://www.luxoft-training.ru/contacts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xoft-training.com/catalogue/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luxtown.luxoft.com/Training_new_en/Home/Pages/LuxoftTraining.aspx" TargetMode="External"/><Relationship Id="rId7" Type="http://schemas.openxmlformats.org/officeDocument/2006/relationships/hyperlink" Target="http://www.luxoft-training.com/schedule/" TargetMode="External"/><Relationship Id="rId12" Type="http://schemas.openxmlformats.org/officeDocument/2006/relationships/image" Target="../media/image13.jpeg"/><Relationship Id="rId2" Type="http://schemas.openxmlformats.org/officeDocument/2006/relationships/hyperlink" Target="https://inthr.luxoft.com/IntHRWebApp/aspx_PTC/CreateRequestTraining.aspx?Context=0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luxoft-training.com/about" TargetMode="External"/><Relationship Id="rId11" Type="http://schemas.openxmlformats.org/officeDocument/2006/relationships/hyperlink" Target="http://www.facebook.com/TrainingCenterLuxoft" TargetMode="External"/><Relationship Id="rId5" Type="http://schemas.openxmlformats.org/officeDocument/2006/relationships/image" Target="../media/image11.jpe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hyperlink" Target="http://www.luxoft-training.com/contacts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16" descr="prezentacja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707" y="2157609"/>
            <a:ext cx="3161905" cy="3161905"/>
          </a:xfrm>
          <a:prstGeom prst="ellipse">
            <a:avLst/>
          </a:prstGeom>
          <a:ln w="19050">
            <a:solidFill>
              <a:schemeClr val="tx2"/>
            </a:solidFill>
          </a:ln>
          <a:effectLst/>
        </p:spPr>
      </p:pic>
      <p:sp>
        <p:nvSpPr>
          <p:cNvPr id="8" name="Prostokąt 24"/>
          <p:cNvSpPr/>
          <p:nvPr/>
        </p:nvSpPr>
        <p:spPr>
          <a:xfrm flipH="1">
            <a:off x="8748713" y="2427288"/>
            <a:ext cx="395287" cy="2473325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latin typeface="+mj-lt"/>
              <a:cs typeface="Arial" pitchFamily="34" charset="0"/>
            </a:endParaRPr>
          </a:p>
        </p:txBody>
      </p:sp>
      <p:pic>
        <p:nvPicPr>
          <p:cNvPr id="9" name="Picture 20" descr="3 Quadran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46075"/>
            <a:ext cx="10922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Luxoft_Logo_whit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90500"/>
            <a:ext cx="219710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odtytuł 2"/>
          <p:cNvSpPr>
            <a:spLocks noGrp="1"/>
          </p:cNvSpPr>
          <p:nvPr>
            <p:ph type="subTitle" idx="1"/>
          </p:nvPr>
        </p:nvSpPr>
        <p:spPr>
          <a:xfrm>
            <a:off x="3967065" y="4562340"/>
            <a:ext cx="4795200" cy="338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pl-PL" dirty="0"/>
          </a:p>
        </p:txBody>
      </p:sp>
      <p:sp>
        <p:nvSpPr>
          <p:cNvPr id="18" name="Tytuł 10"/>
          <p:cNvSpPr>
            <a:spLocks noGrp="1"/>
          </p:cNvSpPr>
          <p:nvPr>
            <p:ph type="title"/>
          </p:nvPr>
        </p:nvSpPr>
        <p:spPr>
          <a:xfrm>
            <a:off x="3962400" y="2783983"/>
            <a:ext cx="4794324" cy="1752957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28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l-PL" dirty="0"/>
          </a:p>
        </p:txBody>
      </p:sp>
      <p:sp>
        <p:nvSpPr>
          <p:cNvPr id="19" name="Symbol zastępczy tekstu 5"/>
          <p:cNvSpPr>
            <a:spLocks noGrp="1"/>
          </p:cNvSpPr>
          <p:nvPr>
            <p:ph type="body" sz="quarter" idx="11"/>
          </p:nvPr>
        </p:nvSpPr>
        <p:spPr>
          <a:xfrm>
            <a:off x="4168239" y="5762184"/>
            <a:ext cx="4580473" cy="3600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Symbol zastępczy tekstu 5"/>
          <p:cNvSpPr>
            <a:spLocks noGrp="1"/>
          </p:cNvSpPr>
          <p:nvPr>
            <p:ph type="body" sz="quarter" idx="12"/>
          </p:nvPr>
        </p:nvSpPr>
        <p:spPr>
          <a:xfrm>
            <a:off x="3967681" y="2376488"/>
            <a:ext cx="4793996" cy="3848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2800" b="1" baseline="0">
                <a:solidFill>
                  <a:srgbClr val="F36E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8508619"/>
      </p:ext>
    </p:extLst>
  </p:cSld>
  <p:clrMapOvr>
    <a:masterClrMapping/>
  </p:clrMapOvr>
  <p:transition>
    <p:zoom/>
  </p:transition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ymbol zastępczy wykresu 14"/>
          <p:cNvSpPr>
            <a:spLocks noGrp="1"/>
          </p:cNvSpPr>
          <p:nvPr>
            <p:ph type="chart" sz="quarter" idx="24"/>
          </p:nvPr>
        </p:nvSpPr>
        <p:spPr>
          <a:xfrm>
            <a:off x="285720" y="1085849"/>
            <a:ext cx="8705850" cy="2847975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pl-PL" noProof="0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285719" y="4048075"/>
            <a:ext cx="8715405" cy="2486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8510"/>
      </p:ext>
    </p:extLst>
  </p:cSld>
  <p:clrMapOvr>
    <a:masterClrMapping/>
  </p:clrMapOvr>
  <p:transition>
    <p:zoom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2" descr="D:\Картинки, клипарты\Знаки, пиктограммы, логотипы\= Пиктограммы\sleek-xp-basic-icons\PNG\Document Wr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93663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97133" y="123825"/>
            <a:ext cx="8030691" cy="881063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0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itional Mater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 descr="D:\Картинки, клипарты\Знаки, пиктограммы, логотипы\= Пиктограммы\sleek-xp-basic-icons\PNG\Attac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68263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01700" y="319088"/>
            <a:ext cx="8026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ru-RU" sz="2600" b="1" dirty="0" smtClean="0">
                <a:solidFill>
                  <a:srgbClr val="002060"/>
                </a:solidFill>
                <a:cs typeface="Arial" pitchFamily="34" charset="0"/>
              </a:rPr>
              <a:t>Дополнительные</a:t>
            </a:r>
            <a:r>
              <a:rPr lang="ru-RU" dirty="0" smtClean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ru-RU" sz="2600" b="1" dirty="0" smtClean="0">
                <a:solidFill>
                  <a:srgbClr val="002060"/>
                </a:solidFill>
                <a:cs typeface="Arial" pitchFamily="34" charset="0"/>
              </a:rPr>
              <a:t>материалы и информация</a:t>
            </a:r>
          </a:p>
        </p:txBody>
      </p:sp>
      <p:sp>
        <p:nvSpPr>
          <p:cNvPr id="5" name="Текст 5"/>
          <p:cNvSpPr>
            <a:spLocks noGrp="1"/>
          </p:cNvSpPr>
          <p:nvPr>
            <p:ph type="body" sz="quarter" idx="10"/>
          </p:nvPr>
        </p:nvSpPr>
        <p:spPr>
          <a:xfrm>
            <a:off x="450850" y="1411472"/>
            <a:ext cx="8477250" cy="846386"/>
          </a:xfrm>
          <a:prstGeom prst="rect">
            <a:avLst/>
          </a:prstGeom>
        </p:spPr>
        <p:txBody>
          <a:bodyPr>
            <a:spAutoFit/>
          </a:bodyPr>
          <a:lstStyle>
            <a:lvl1pPr marL="355600" indent="-355600"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+mj-lt"/>
              <a:buAutoNum type="arabicPeriod"/>
              <a:defRPr sz="2000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  <a:lvl2pPr marL="533400" indent="0">
              <a:buNone/>
              <a:defRPr sz="2000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804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127125" y="319088"/>
            <a:ext cx="76120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ru-RU" sz="2600" b="1" dirty="0" smtClean="0">
                <a:solidFill>
                  <a:srgbClr val="002060"/>
                </a:solidFill>
                <a:cs typeface="Arial" pitchFamily="34" charset="0"/>
              </a:rPr>
              <a:t>Рекомендуемая литература</a:t>
            </a:r>
          </a:p>
        </p:txBody>
      </p:sp>
      <p:pic>
        <p:nvPicPr>
          <p:cNvPr id="4" name="Picture 2" descr="D:\Картинки, клипарты\Книги, документы, диаграммы\books-clipart - без фона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255588"/>
            <a:ext cx="10144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450850" y="1411472"/>
            <a:ext cx="8477250" cy="846386"/>
          </a:xfrm>
          <a:prstGeom prst="rect">
            <a:avLst/>
          </a:prstGeom>
        </p:spPr>
        <p:txBody>
          <a:bodyPr>
            <a:spAutoFit/>
          </a:bodyPr>
          <a:lstStyle>
            <a:lvl1pPr marL="355600" indent="-355600"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+mj-lt"/>
              <a:buAutoNum type="arabicPeriod"/>
              <a:defRPr sz="2000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  <a:lvl2pPr marL="533400" indent="0">
              <a:buNone/>
              <a:defRPr sz="2000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233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6" descr="prezentacja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0" descr="3 Quadrant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46075"/>
            <a:ext cx="10922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 descr="Luxoft_Logo_whit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90500"/>
            <a:ext cx="219710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3515555" y="1706563"/>
            <a:ext cx="2332404" cy="5478423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j-lt"/>
                <a:ea typeface="ＭＳ Ｐゴシック" charset="0"/>
                <a:cs typeface="Arial" pitchFamily="34" charset="0"/>
              </a:defRPr>
            </a:lvl1pPr>
            <a:lvl2pPr marL="574675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Arial" pitchFamily="34" charset="0"/>
              <a:buChar char="–"/>
              <a:defRPr sz="2200">
                <a:solidFill>
                  <a:schemeClr val="tx1"/>
                </a:solidFill>
                <a:latin typeface="+mj-lt"/>
                <a:ea typeface="Arial" charset="0"/>
                <a:cs typeface="Arial" pitchFamily="34" charset="0"/>
              </a:defRPr>
            </a:lvl2pPr>
            <a:lvl3pPr marL="863600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j-lt"/>
                <a:ea typeface="Arial" charset="0"/>
                <a:cs typeface="Arial" pitchFamily="34" charset="0"/>
              </a:defRPr>
            </a:lvl3pPr>
            <a:lvl4pPr marL="1150938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j-lt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buFont typeface="Wingdings" pitchFamily="2" charset="2"/>
              <a:buNone/>
              <a:defRPr/>
            </a:pPr>
            <a:r>
              <a:rPr lang="ru-RU" sz="35000" dirty="0" smtClean="0">
                <a:solidFill>
                  <a:schemeClr val="accent2">
                    <a:lumMod val="75000"/>
                  </a:schemeClr>
                </a:solidFill>
                <a:effectLst>
                  <a:glow rad="38100">
                    <a:schemeClr val="bg1">
                      <a:alpha val="29000"/>
                    </a:schemeClr>
                  </a:glow>
                </a:effectLst>
                <a:latin typeface="Segoe UI Semibold" pitchFamily="34" charset="0"/>
                <a:ea typeface="Segoe UI Symbol" pitchFamily="34" charset="0"/>
              </a:rPr>
              <a:t>?</a:t>
            </a:r>
            <a:endParaRPr lang="en-US" sz="35000" dirty="0">
              <a:solidFill>
                <a:schemeClr val="accent2">
                  <a:lumMod val="75000"/>
                </a:schemeClr>
              </a:solidFill>
              <a:effectLst>
                <a:glow rad="38100">
                  <a:schemeClr val="bg1">
                    <a:alpha val="29000"/>
                  </a:schemeClr>
                </a:glow>
              </a:effectLst>
              <a:latin typeface="Segoe UI Semibold" pitchFamily="34" charset="0"/>
              <a:ea typeface="Segoe UI Symbol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652588" y="1752600"/>
            <a:ext cx="6057900" cy="60007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287338" indent="-287338" algn="ctr" eaLnBrk="0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Wingdings" pitchFamily="2" charset="2"/>
              <a:buNone/>
              <a:defRPr sz="3200" b="1">
                <a:solidFill>
                  <a:schemeClr val="bg1"/>
                </a:solidFill>
                <a:latin typeface="a_FuturaRoundDemi" pitchFamily="34" charset="-52"/>
                <a:ea typeface="ＭＳ Ｐゴシック" charset="0"/>
                <a:cs typeface="Arial" pitchFamily="34" charset="0"/>
              </a:defRPr>
            </a:lvl1pPr>
            <a:lvl2pPr marL="574675" indent="-287338" eaLnBrk="0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Arial" pitchFamily="34" charset="0"/>
              <a:buChar char="–"/>
              <a:defRPr sz="2200">
                <a:latin typeface="+mj-lt"/>
                <a:ea typeface="Arial" charset="0"/>
                <a:cs typeface="Arial" pitchFamily="34" charset="0"/>
              </a:defRPr>
            </a:lvl2pPr>
            <a:lvl3pPr marL="863600" indent="-287338" eaLnBrk="0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latin typeface="+mj-lt"/>
                <a:ea typeface="Arial" charset="0"/>
                <a:cs typeface="Arial" pitchFamily="34" charset="0"/>
              </a:defRPr>
            </a:lvl3pPr>
            <a:lvl4pPr marL="1150938" indent="-287338" eaLnBrk="0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–"/>
              <a:defRPr>
                <a:latin typeface="+mj-lt"/>
                <a:ea typeface="Arial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dirty="0" smtClean="0"/>
              <a:t>Thank you.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Ready to answer your questions</a:t>
            </a:r>
            <a:r>
              <a:rPr lang="ru-RU" dirty="0" smtClean="0"/>
              <a:t>.</a:t>
            </a:r>
          </a:p>
        </p:txBody>
      </p:sp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3503613" y="4011613"/>
            <a:ext cx="2332037" cy="454025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j-lt"/>
                <a:ea typeface="ＭＳ Ｐゴシック" charset="0"/>
                <a:cs typeface="Arial" pitchFamily="34" charset="0"/>
              </a:defRPr>
            </a:lvl1pPr>
            <a:lvl2pPr marL="574675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Arial" pitchFamily="34" charset="0"/>
              <a:buChar char="–"/>
              <a:defRPr sz="2200">
                <a:solidFill>
                  <a:schemeClr val="tx1"/>
                </a:solidFill>
                <a:latin typeface="+mj-lt"/>
                <a:ea typeface="Arial" charset="0"/>
                <a:cs typeface="Arial" pitchFamily="34" charset="0"/>
              </a:defRPr>
            </a:lvl2pPr>
            <a:lvl3pPr marL="863600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j-lt"/>
                <a:ea typeface="Arial" charset="0"/>
                <a:cs typeface="Arial" pitchFamily="34" charset="0"/>
              </a:defRPr>
            </a:lvl3pPr>
            <a:lvl4pPr marL="1150938" indent="-287338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j-lt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buFont typeface="Wingdings" pitchFamily="2" charset="2"/>
              <a:buNone/>
              <a:defRPr/>
            </a:pPr>
            <a:endParaRPr lang="en-US" sz="3200" b="1" dirty="0">
              <a:solidFill>
                <a:schemeClr val="bg1"/>
              </a:solidFill>
              <a:latin typeface="a_FuturaRoundDemi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822256"/>
      </p:ext>
    </p:extLst>
  </p:cSld>
  <p:clrMapOvr>
    <a:masterClrMapping/>
  </p:clrMapOvr>
  <p:transition>
    <p:zoom/>
  </p:transition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TC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2"/>
          <p:cNvCxnSpPr/>
          <p:nvPr userDrawn="1"/>
        </p:nvCxnSpPr>
        <p:spPr>
          <a:xfrm>
            <a:off x="5337590" y="1445788"/>
            <a:ext cx="3414298" cy="1410057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 userDrawn="1"/>
        </p:nvSpPr>
        <p:spPr>
          <a:xfrm>
            <a:off x="361950" y="1370013"/>
            <a:ext cx="3405188" cy="3470275"/>
          </a:xfrm>
          <a:prstGeom prst="ellipse">
            <a:avLst/>
          </a:prstGeom>
          <a:gradFill>
            <a:gsLst>
              <a:gs pos="0">
                <a:schemeClr val="tx2"/>
              </a:gs>
              <a:gs pos="64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400000" scaled="0"/>
          </a:gra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solidFill>
                <a:srgbClr val="000000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4" name="Rectangle 35"/>
          <p:cNvSpPr>
            <a:spLocks noChangeArrowheads="1"/>
          </p:cNvSpPr>
          <p:nvPr userDrawn="1"/>
        </p:nvSpPr>
        <p:spPr bwMode="auto">
          <a:xfrm>
            <a:off x="2130425" y="2801938"/>
            <a:ext cx="14208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0000"/>
                </a:solidFill>
                <a:cs typeface="Arial" pitchFamily="34" charset="0"/>
                <a:hlinkClick r:id="rId2"/>
              </a:rPr>
              <a:t>IntHR</a:t>
            </a:r>
            <a:endParaRPr lang="ru-RU" altLang="en-US" b="1">
              <a:solidFill>
                <a:srgbClr val="000000"/>
              </a:solidFill>
              <a:cs typeface="Arial" pitchFamily="34" charset="0"/>
            </a:endParaRPr>
          </a:p>
          <a:p>
            <a:pPr eaLnBrk="1" hangingPunct="1"/>
            <a:r>
              <a:rPr lang="en-US" altLang="en-US" b="1">
                <a:solidFill>
                  <a:srgbClr val="000000"/>
                </a:solidFill>
                <a:cs typeface="Arial" pitchFamily="34" charset="0"/>
                <a:hlinkClick r:id="rId3"/>
              </a:rPr>
              <a:t>Luxtown</a:t>
            </a:r>
            <a:endParaRPr lang="ru-RU" altLang="en-US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Rectangle 39"/>
          <p:cNvSpPr>
            <a:spLocks noChangeArrowheads="1"/>
          </p:cNvSpPr>
          <p:nvPr userDrawn="1"/>
        </p:nvSpPr>
        <p:spPr bwMode="auto">
          <a:xfrm>
            <a:off x="3217863" y="990600"/>
            <a:ext cx="2735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ru-RU" sz="2000" b="1" dirty="0">
                <a:ln w="31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glow rad="38100">
                    <a:schemeClr val="accent1">
                      <a:satMod val="175000"/>
                      <a:alpha val="41000"/>
                    </a:schemeClr>
                  </a:glow>
                </a:effectLst>
                <a:cs typeface="Arial" pitchFamily="34" charset="0"/>
              </a:rPr>
              <a:t>Внешний</a:t>
            </a:r>
            <a:r>
              <a:rPr lang="ru-RU" sz="2000" b="1" dirty="0">
                <a:ln w="3175">
                  <a:solidFill>
                    <a:schemeClr val="accent2">
                      <a:lumMod val="50000"/>
                    </a:schemeClr>
                  </a:solidFill>
                </a:ln>
                <a:solidFill>
                  <a:srgbClr val="002060"/>
                </a:solidFill>
                <a:effectLst>
                  <a:glow rad="38100">
                    <a:schemeClr val="accent1">
                      <a:satMod val="175000"/>
                      <a:alpha val="41000"/>
                    </a:schemeClr>
                  </a:glow>
                </a:effectLst>
                <a:cs typeface="Arial" pitchFamily="34" charset="0"/>
              </a:rPr>
              <a:t> </a:t>
            </a:r>
            <a:r>
              <a:rPr lang="ru-RU" sz="2000" b="1" dirty="0">
                <a:ln w="31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glow rad="38100">
                    <a:schemeClr val="accent1">
                      <a:satMod val="175000"/>
                      <a:alpha val="41000"/>
                    </a:schemeClr>
                  </a:glow>
                </a:effectLst>
                <a:ea typeface="ＭＳ Ｐゴシック" pitchFamily="34" charset="-128"/>
                <a:cs typeface="Arial" pitchFamily="34" charset="0"/>
              </a:rPr>
              <a:t>ресурс</a:t>
            </a:r>
          </a:p>
        </p:txBody>
      </p:sp>
      <p:pic>
        <p:nvPicPr>
          <p:cNvPr id="6" name="Picture 11" descr="C:\Documents and Settings\Administrator\Pulpit\logo pomaranczowe tl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638300"/>
            <a:ext cx="139382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 userDrawn="1"/>
        </p:nvPicPr>
        <p:blipFill rotWithShape="1">
          <a:blip r:embed="rId5"/>
          <a:srcRect r="34164" b="14814"/>
          <a:stretch/>
        </p:blipFill>
        <p:spPr bwMode="auto">
          <a:xfrm>
            <a:off x="4322763" y="2870200"/>
            <a:ext cx="4429125" cy="341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 userDrawn="1"/>
        </p:nvSpPr>
        <p:spPr bwMode="auto">
          <a:xfrm>
            <a:off x="4597400" y="3603625"/>
            <a:ext cx="3803650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9pPr>
          </a:lstStyle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ru-RU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Информация </a:t>
            </a:r>
            <a:r>
              <a:rPr lang="ru-RU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об </a:t>
            </a:r>
            <a:r>
              <a:rPr lang="ru-RU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учебном центре</a:t>
            </a: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defRPr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6"/>
              </a:rPr>
              <a:t>www.luxoft-training.ru/about</a:t>
            </a:r>
            <a:endParaRPr lang="ru-RU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ru-RU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Расписание </a:t>
            </a: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200" b="1" dirty="0">
                <a:solidFill>
                  <a:srgbClr val="1F5282"/>
                </a:solidFill>
                <a:latin typeface="Arial" pitchFamily="34" charset="0"/>
                <a:cs typeface="Arial" pitchFamily="34" charset="0"/>
                <a:hlinkClick r:id="rId7"/>
              </a:rPr>
              <a:t>www.luxoft-training.ru/timetable</a:t>
            </a:r>
            <a:endParaRPr lang="ru-RU" sz="1200" b="1" dirty="0">
              <a:solidFill>
                <a:srgbClr val="1F5282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ru-RU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Каталог курсов </a:t>
            </a: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8"/>
              </a:rPr>
              <a:t>www.luxoft-training.ru/training/catalog_directions</a:t>
            </a:r>
            <a:endParaRPr lang="ru-RU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ru-RU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Контакты </a:t>
            </a: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9"/>
              </a:rPr>
              <a:t>www.luxoft-training.ru/contacts</a:t>
            </a:r>
            <a:endParaRPr lang="ru-RU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endParaRPr lang="ru-RU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5526088"/>
            <a:ext cx="422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 userDrawn="1"/>
        </p:nvSpPr>
        <p:spPr bwMode="auto">
          <a:xfrm>
            <a:off x="5157788" y="572135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  <a:hlinkClick r:id="rId11"/>
              </a:rPr>
              <a:t>www.facebook.com/TrainingCenterLuxoft</a:t>
            </a:r>
            <a:endParaRPr lang="ru-RU" sz="1200" b="1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endParaRPr lang="ru-RU" sz="1200" b="1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5858" y="1445788"/>
            <a:ext cx="2011732" cy="881881"/>
          </a:xfrm>
          <a:prstGeom prst="rect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73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7200000" scaled="0"/>
            </a:gra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2" name="Straight Connector 34"/>
          <p:cNvCxnSpPr/>
          <p:nvPr userDrawn="1"/>
        </p:nvCxnSpPr>
        <p:spPr>
          <a:xfrm>
            <a:off x="3325858" y="1445788"/>
            <a:ext cx="996388" cy="1410057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9"/>
          <p:cNvSpPr>
            <a:spLocks noChangeArrowheads="1"/>
          </p:cNvSpPr>
          <p:nvPr userDrawn="1"/>
        </p:nvSpPr>
        <p:spPr bwMode="auto">
          <a:xfrm>
            <a:off x="484216" y="2254250"/>
            <a:ext cx="3038793" cy="400110"/>
          </a:xfrm>
          <a:prstGeom prst="rect">
            <a:avLst/>
          </a:prstGeom>
          <a:noFill/>
          <a:ln>
            <a:noFill/>
          </a:ln>
          <a:effectLst>
            <a:glow rad="63500">
              <a:schemeClr val="tx2">
                <a:lumMod val="20000"/>
                <a:lumOff val="8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000" b="1" dirty="0">
                <a:solidFill>
                  <a:schemeClr val="bg1"/>
                </a:solidFill>
                <a:effectLst>
                  <a:glow rad="50800">
                    <a:srgbClr val="002060">
                      <a:alpha val="74000"/>
                    </a:srgbClr>
                  </a:glow>
                </a:effectLst>
                <a:cs typeface="Arial" pitchFamily="34" charset="0"/>
              </a:rPr>
              <a:t>Внутренние ресурсы</a:t>
            </a:r>
          </a:p>
        </p:txBody>
      </p:sp>
      <p:sp>
        <p:nvSpPr>
          <p:cNvPr id="14" name="Content Placeholder 2"/>
          <p:cNvSpPr txBox="1">
            <a:spLocks/>
          </p:cNvSpPr>
          <p:nvPr userDrawn="1"/>
        </p:nvSpPr>
        <p:spPr bwMode="auto">
          <a:xfrm>
            <a:off x="541338" y="2679700"/>
            <a:ext cx="1638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ru-RU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Расписание, курсы, тренеры</a:t>
            </a:r>
          </a:p>
        </p:txBody>
      </p:sp>
      <p:sp>
        <p:nvSpPr>
          <p:cNvPr id="15" name="Content Placeholder 2"/>
          <p:cNvSpPr txBox="1">
            <a:spLocks/>
          </p:cNvSpPr>
          <p:nvPr userDrawn="1"/>
        </p:nvSpPr>
        <p:spPr bwMode="auto">
          <a:xfrm>
            <a:off x="833438" y="3538538"/>
            <a:ext cx="13636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ru-RU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Условия обучения, логистика, контакты</a:t>
            </a:r>
          </a:p>
        </p:txBody>
      </p:sp>
      <p:sp>
        <p:nvSpPr>
          <p:cNvPr id="16" name="Rectangle 35"/>
          <p:cNvSpPr>
            <a:spLocks noChangeArrowheads="1"/>
          </p:cNvSpPr>
          <p:nvPr userDrawn="1"/>
        </p:nvSpPr>
        <p:spPr bwMode="auto">
          <a:xfrm>
            <a:off x="2154238" y="3878263"/>
            <a:ext cx="1420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0000"/>
                </a:solidFill>
                <a:cs typeface="Arial" pitchFamily="34" charset="0"/>
                <a:hlinkClick r:id="rId3"/>
              </a:rPr>
              <a:t>Luxtown</a:t>
            </a:r>
            <a:endParaRPr lang="ru-RU" altLang="en-US" b="1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7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1360488"/>
            <a:ext cx="10572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 txBox="1">
            <a:spLocks/>
          </p:cNvSpPr>
          <p:nvPr userDrawn="1"/>
        </p:nvSpPr>
        <p:spPr bwMode="auto">
          <a:xfrm>
            <a:off x="288925" y="123825"/>
            <a:ext cx="8696325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060"/>
                </a:solidFill>
                <a:latin typeface="+mj-lt"/>
                <a:ea typeface="ＭＳ Ｐゴシック" charset="0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/>
                <a:ea typeface="ＭＳ Ｐゴシック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/>
                <a:ea typeface="ＭＳ Ｐゴシック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/>
                <a:ea typeface="ＭＳ Ｐゴシック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/>
                <a:ea typeface="ＭＳ Ｐゴシック" charset="0"/>
                <a:cs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yriad Pro"/>
                <a:cs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yriad Pro"/>
                <a:cs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yriad Pro"/>
                <a:cs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yriad Pro"/>
                <a:cs typeface="Arial" pitchFamily="34" charset="0"/>
              </a:defRPr>
            </a:lvl9pPr>
          </a:lstStyle>
          <a:p>
            <a:pPr>
              <a:defRPr/>
            </a:pPr>
            <a:r>
              <a:rPr lang="ru-RU" dirty="0" smtClean="0">
                <a:latin typeface="Arial" pitchFamily="34" charset="0"/>
              </a:rPr>
              <a:t>Информационные ресурсы </a:t>
            </a:r>
            <a:r>
              <a:rPr lang="en-US" dirty="0" err="1" smtClean="0">
                <a:latin typeface="Arial" pitchFamily="34" charset="0"/>
              </a:rPr>
              <a:t>Luxoft</a:t>
            </a:r>
            <a:r>
              <a:rPr lang="en-US" dirty="0" smtClean="0">
                <a:latin typeface="Arial" pitchFamily="34" charset="0"/>
              </a:rPr>
              <a:t> Training</a:t>
            </a:r>
            <a:endParaRPr lang="ru-RU" dirty="0" smtClean="0">
              <a:latin typeface="Arial" pitchFamily="34" charset="0"/>
            </a:endParaRPr>
          </a:p>
        </p:txBody>
      </p:sp>
      <p:cxnSp>
        <p:nvCxnSpPr>
          <p:cNvPr id="19" name="Straight Connector 29"/>
          <p:cNvCxnSpPr/>
          <p:nvPr userDrawn="1"/>
        </p:nvCxnSpPr>
        <p:spPr>
          <a:xfrm>
            <a:off x="3319508" y="2346719"/>
            <a:ext cx="996388" cy="3958967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98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TC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2"/>
          <p:cNvCxnSpPr/>
          <p:nvPr userDrawn="1"/>
        </p:nvCxnSpPr>
        <p:spPr>
          <a:xfrm>
            <a:off x="5337590" y="1445788"/>
            <a:ext cx="3414298" cy="1410057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 userDrawn="1"/>
        </p:nvSpPr>
        <p:spPr>
          <a:xfrm>
            <a:off x="361950" y="1370013"/>
            <a:ext cx="3405188" cy="3470275"/>
          </a:xfrm>
          <a:prstGeom prst="ellipse">
            <a:avLst/>
          </a:prstGeom>
          <a:gradFill>
            <a:gsLst>
              <a:gs pos="0">
                <a:schemeClr val="tx2"/>
              </a:gs>
              <a:gs pos="64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400000" scaled="0"/>
          </a:gra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solidFill>
                <a:srgbClr val="000000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4" name="Rectangle 35"/>
          <p:cNvSpPr>
            <a:spLocks noChangeArrowheads="1"/>
          </p:cNvSpPr>
          <p:nvPr userDrawn="1"/>
        </p:nvSpPr>
        <p:spPr bwMode="auto">
          <a:xfrm>
            <a:off x="2130425" y="2754313"/>
            <a:ext cx="1420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cs typeface="Arial" pitchFamily="34" charset="0"/>
                <a:hlinkClick r:id="rId2"/>
              </a:rPr>
              <a:t>IntHR</a:t>
            </a:r>
            <a:endParaRPr lang="ru-RU" altLang="en-US" sz="1000">
              <a:solidFill>
                <a:srgbClr val="000000"/>
              </a:solidFill>
              <a:cs typeface="Arial" pitchFamily="34" charset="0"/>
            </a:endParaRPr>
          </a:p>
          <a:p>
            <a:pPr eaLnBrk="1" hangingPunct="1"/>
            <a:r>
              <a:rPr lang="en-US" altLang="en-US" sz="1000">
                <a:solidFill>
                  <a:srgbClr val="000000"/>
                </a:solidFill>
                <a:cs typeface="Arial" pitchFamily="34" charset="0"/>
                <a:hlinkClick r:id="rId3"/>
              </a:rPr>
              <a:t>Luxtown</a:t>
            </a:r>
            <a:endParaRPr lang="ru-RU" altLang="en-US" sz="10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Rectangle 39"/>
          <p:cNvSpPr>
            <a:spLocks noChangeArrowheads="1"/>
          </p:cNvSpPr>
          <p:nvPr userDrawn="1"/>
        </p:nvSpPr>
        <p:spPr bwMode="auto">
          <a:xfrm>
            <a:off x="3217863" y="990600"/>
            <a:ext cx="2735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n w="31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glow rad="38100">
                    <a:schemeClr val="accent1">
                      <a:satMod val="175000"/>
                      <a:alpha val="41000"/>
                    </a:schemeClr>
                  </a:glow>
                </a:effectLst>
                <a:latin typeface="Arial" charset="0"/>
                <a:cs typeface="Arial" pitchFamily="34" charset="0"/>
              </a:rPr>
              <a:t>External resource</a:t>
            </a:r>
            <a:endParaRPr lang="ru-RU" sz="2000" dirty="0">
              <a:ln w="3175">
                <a:solidFill>
                  <a:schemeClr val="accent2">
                    <a:lumMod val="50000"/>
                  </a:schemeClr>
                </a:solidFill>
              </a:ln>
              <a:solidFill>
                <a:schemeClr val="bg1"/>
              </a:solidFill>
              <a:effectLst>
                <a:glow rad="38100">
                  <a:schemeClr val="accent1">
                    <a:satMod val="175000"/>
                    <a:alpha val="41000"/>
                  </a:schemeClr>
                </a:glow>
              </a:effectLst>
              <a:latin typeface="Arial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6" name="Picture 11" descr="C:\Documents and Settings\Administrator\Pulpit\logo pomaranczowe tl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638300"/>
            <a:ext cx="139382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 userDrawn="1"/>
        </p:nvPicPr>
        <p:blipFill rotWithShape="1">
          <a:blip r:embed="rId5"/>
          <a:srcRect r="34164" b="14814"/>
          <a:stretch/>
        </p:blipFill>
        <p:spPr bwMode="auto">
          <a:xfrm>
            <a:off x="4322763" y="2870200"/>
            <a:ext cx="4429125" cy="341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 userDrawn="1"/>
        </p:nvSpPr>
        <p:spPr bwMode="auto">
          <a:xfrm>
            <a:off x="4597400" y="3603625"/>
            <a:ext cx="3803650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9pPr>
          </a:lstStyle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About the training center</a:t>
            </a:r>
            <a:endParaRPr lang="ru-RU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defRPr/>
            </a:pP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6"/>
              </a:rPr>
              <a:t>www.luxoft-training.com/about</a:t>
            </a:r>
            <a:endParaRPr lang="ru-RU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Training schedule</a:t>
            </a:r>
            <a:endParaRPr lang="ru-RU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200" dirty="0" smtClean="0">
                <a:hlinkClick r:id="rId7"/>
              </a:rPr>
              <a:t>http://www.luxoft-training.com/schedule/</a:t>
            </a:r>
            <a:endParaRPr lang="ru-RU" sz="1200" dirty="0">
              <a:solidFill>
                <a:srgbClr val="1F5282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Catalog of courses</a:t>
            </a: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200" dirty="0" smtClean="0">
                <a:hlinkClick r:id="rId8"/>
              </a:rPr>
              <a:t>http://www.luxoft-training.com/catalogue/</a:t>
            </a:r>
            <a:endParaRPr lang="ru-RU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Contact  Us</a:t>
            </a:r>
            <a:endParaRPr lang="ru-RU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200" dirty="0" smtClean="0">
                <a:hlinkClick r:id="rId9"/>
              </a:rPr>
              <a:t>http://www.luxoft-training.com/contacts/</a:t>
            </a:r>
            <a:endParaRPr lang="ru-RU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endParaRPr lang="ru-RU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5526088"/>
            <a:ext cx="422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 userDrawn="1"/>
        </p:nvSpPr>
        <p:spPr bwMode="auto">
          <a:xfrm>
            <a:off x="5157788" y="572135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/>
                <a:ea typeface="MS PGothic" pitchFamily="34" charset="-128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  <a:hlinkClick r:id="rId11"/>
              </a:rPr>
              <a:t>www.facebook.com/TrainingCenterLuxoft</a:t>
            </a:r>
            <a:endParaRPr lang="ru-RU" sz="12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endParaRPr lang="ru-RU" sz="1200" dirty="0" smtClean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5858" y="1445788"/>
            <a:ext cx="2011732" cy="881881"/>
          </a:xfrm>
          <a:prstGeom prst="rect">
            <a:avLst/>
          </a:prstGeom>
          <a:noFill/>
          <a:ln w="19050" cap="rnd">
            <a:gradFill>
              <a:gsLst>
                <a:gs pos="0">
                  <a:schemeClr val="accent1"/>
                </a:gs>
                <a:gs pos="73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7200000" scaled="0"/>
            </a:gra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2" name="Straight Connector 34"/>
          <p:cNvCxnSpPr/>
          <p:nvPr userDrawn="1"/>
        </p:nvCxnSpPr>
        <p:spPr>
          <a:xfrm>
            <a:off x="3325858" y="1445788"/>
            <a:ext cx="996388" cy="1410057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9"/>
          <p:cNvSpPr>
            <a:spLocks noChangeArrowheads="1"/>
          </p:cNvSpPr>
          <p:nvPr userDrawn="1"/>
        </p:nvSpPr>
        <p:spPr bwMode="auto">
          <a:xfrm>
            <a:off x="484216" y="2254250"/>
            <a:ext cx="3038793" cy="400110"/>
          </a:xfrm>
          <a:prstGeom prst="rect">
            <a:avLst/>
          </a:prstGeom>
          <a:noFill/>
          <a:ln>
            <a:noFill/>
          </a:ln>
          <a:effectLst>
            <a:glow rad="63500">
              <a:schemeClr val="tx2">
                <a:lumMod val="20000"/>
                <a:lumOff val="8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effectLst>
                  <a:glow rad="50800">
                    <a:srgbClr val="002060">
                      <a:alpha val="74000"/>
                    </a:srgbClr>
                  </a:glow>
                </a:effectLst>
                <a:latin typeface="Arial" charset="0"/>
                <a:cs typeface="Arial" pitchFamily="34" charset="0"/>
              </a:rPr>
              <a:t>Internal resources</a:t>
            </a:r>
            <a:endParaRPr lang="ru-RU" sz="2000" dirty="0">
              <a:solidFill>
                <a:schemeClr val="bg1"/>
              </a:solidFill>
              <a:effectLst>
                <a:glow rad="50800">
                  <a:srgbClr val="002060">
                    <a:alpha val="74000"/>
                  </a:srgbClr>
                </a:glow>
              </a:effectLst>
              <a:latin typeface="Arial" charset="0"/>
              <a:cs typeface="Arial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 userDrawn="1"/>
        </p:nvSpPr>
        <p:spPr bwMode="auto">
          <a:xfrm>
            <a:off x="541338" y="2679700"/>
            <a:ext cx="1638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Training schedule, courses, trainers</a:t>
            </a:r>
            <a:endParaRPr lang="ru-RU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 userDrawn="1"/>
        </p:nvSpPr>
        <p:spPr bwMode="auto">
          <a:xfrm>
            <a:off x="361950" y="3546475"/>
            <a:ext cx="1817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Aft>
                <a:spcPts val="200"/>
              </a:spcAft>
              <a:buClr>
                <a:srgbClr val="004281"/>
              </a:buClr>
              <a:buSzPct val="100000"/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Training conditions, logistics, contacts</a:t>
            </a:r>
            <a:endParaRPr lang="ru-RU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35"/>
          <p:cNvSpPr>
            <a:spLocks noChangeArrowheads="1"/>
          </p:cNvSpPr>
          <p:nvPr userDrawn="1"/>
        </p:nvSpPr>
        <p:spPr bwMode="auto">
          <a:xfrm>
            <a:off x="2154238" y="3678238"/>
            <a:ext cx="14208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cs typeface="Arial" pitchFamily="34" charset="0"/>
                <a:hlinkClick r:id="rId3"/>
              </a:rPr>
              <a:t>Luxtown</a:t>
            </a:r>
            <a:endParaRPr lang="ru-RU" altLang="en-US" sz="100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7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1360488"/>
            <a:ext cx="10572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/>
          <p:cNvSpPr txBox="1">
            <a:spLocks/>
          </p:cNvSpPr>
          <p:nvPr userDrawn="1"/>
        </p:nvSpPr>
        <p:spPr bwMode="auto">
          <a:xfrm>
            <a:off x="288925" y="123825"/>
            <a:ext cx="8696325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060"/>
                </a:solidFill>
                <a:latin typeface="+mj-lt"/>
                <a:ea typeface="ＭＳ Ｐゴシック" charset="0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/>
                <a:ea typeface="ＭＳ Ｐゴシック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/>
                <a:ea typeface="ＭＳ Ｐゴシック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/>
                <a:ea typeface="ＭＳ Ｐゴシック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/>
                <a:ea typeface="ＭＳ Ｐゴシック" charset="0"/>
                <a:cs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yriad Pro"/>
                <a:cs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yriad Pro"/>
                <a:cs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yriad Pro"/>
                <a:cs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yriad Pro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dirty="0" smtClean="0">
                <a:latin typeface="Arial" pitchFamily="34" charset="0"/>
              </a:rPr>
              <a:t>Information resources of </a:t>
            </a:r>
            <a:r>
              <a:rPr lang="en-US" dirty="0" err="1" smtClean="0">
                <a:latin typeface="Arial" pitchFamily="34" charset="0"/>
              </a:rPr>
              <a:t>Luxoft</a:t>
            </a:r>
            <a:r>
              <a:rPr lang="en-US" dirty="0" smtClean="0">
                <a:latin typeface="Arial" pitchFamily="34" charset="0"/>
              </a:rPr>
              <a:t> Training</a:t>
            </a:r>
            <a:endParaRPr lang="ru-RU" dirty="0" smtClean="0">
              <a:latin typeface="Arial" pitchFamily="34" charset="0"/>
            </a:endParaRPr>
          </a:p>
        </p:txBody>
      </p:sp>
      <p:cxnSp>
        <p:nvCxnSpPr>
          <p:cNvPr id="19" name="Straight Connector 29"/>
          <p:cNvCxnSpPr/>
          <p:nvPr userDrawn="1"/>
        </p:nvCxnSpPr>
        <p:spPr>
          <a:xfrm>
            <a:off x="3319508" y="2346719"/>
            <a:ext cx="996388" cy="3958967"/>
          </a:xfrm>
          <a:prstGeom prst="line">
            <a:avLst/>
          </a:prstGeom>
          <a:ln w="15875"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70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10"/>
          <p:cNvSpPr/>
          <p:nvPr/>
        </p:nvSpPr>
        <p:spPr>
          <a:xfrm>
            <a:off x="0" y="0"/>
            <a:ext cx="21431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7" name="Picture 2" descr="F:\prezentacjav3\szblonu\kwadra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3" y="285750"/>
            <a:ext cx="10001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Obraz 16" descr="prezentacja 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0"/>
            <a:ext cx="89296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24"/>
          <p:cNvSpPr/>
          <p:nvPr/>
        </p:nvSpPr>
        <p:spPr>
          <a:xfrm flipH="1">
            <a:off x="8724900" y="2427288"/>
            <a:ext cx="246063" cy="1920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3" descr="3 Quadran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46075"/>
            <a:ext cx="10922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3" descr="Luxoft_Logo_white.gi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44500"/>
            <a:ext cx="219710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1308100" y="2699349"/>
            <a:ext cx="7426326" cy="1148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Aft>
                <a:spcPts val="0"/>
              </a:spcAft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b="1">
                <a:solidFill>
                  <a:schemeClr val="bg1"/>
                </a:solidFill>
              </a:defRPr>
            </a:lvl2pPr>
            <a:lvl3pPr marL="0" indent="0">
              <a:spcAft>
                <a:spcPts val="0"/>
              </a:spcAft>
              <a:buFontTx/>
              <a:buNone/>
              <a:defRPr b="1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FontTx/>
              <a:buNone/>
              <a:defRPr b="1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FontTx/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2266951" y="4065654"/>
            <a:ext cx="6467476" cy="3761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942282" y="2287588"/>
            <a:ext cx="4793996" cy="3881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lang="en-US" sz="2800" b="1" kern="1200" baseline="0" smtClean="0">
                <a:solidFill>
                  <a:srgbClr val="F36E2B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287337" indent="0">
              <a:buNone/>
              <a:defRPr/>
            </a:lvl2pPr>
            <a:lvl3pPr marL="576262" indent="0">
              <a:buNone/>
              <a:defRPr/>
            </a:lvl3pPr>
            <a:lvl4pPr marL="863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3954982" y="3784600"/>
            <a:ext cx="4793996" cy="275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lang="en-US" sz="1800" b="1" kern="1200" baseline="0" smtClean="0">
                <a:solidFill>
                  <a:srgbClr val="F36E2B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287337" indent="0">
              <a:buNone/>
              <a:defRPr/>
            </a:lvl2pPr>
            <a:lvl3pPr marL="576262" indent="0">
              <a:buNone/>
              <a:defRPr/>
            </a:lvl3pPr>
            <a:lvl4pPr marL="863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6593426"/>
      </p:ext>
    </p:extLst>
  </p:cSld>
  <p:clrMapOvr>
    <a:masterClrMapping/>
  </p:clrMapOvr>
  <p:transition>
    <p:zoom/>
  </p:transition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10"/>
          <p:cNvSpPr/>
          <p:nvPr/>
        </p:nvSpPr>
        <p:spPr>
          <a:xfrm>
            <a:off x="0" y="0"/>
            <a:ext cx="21431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5" name="Picture 2" descr="F:\prezentacjav3\szblonu\kwadra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3" y="285750"/>
            <a:ext cx="10001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Obraz 16" descr="prezentacja 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0"/>
            <a:ext cx="89296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24"/>
          <p:cNvSpPr/>
          <p:nvPr/>
        </p:nvSpPr>
        <p:spPr>
          <a:xfrm flipH="1">
            <a:off x="8724900" y="2427288"/>
            <a:ext cx="246063" cy="1920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3" descr="3 Quadran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46075"/>
            <a:ext cx="10922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493486" y="2989942"/>
            <a:ext cx="8202838" cy="1358221"/>
          </a:xfrm>
          <a:prstGeom prst="rect">
            <a:avLst/>
          </a:prstGeom>
        </p:spPr>
        <p:txBody>
          <a:bodyPr anchor="b"/>
          <a:lstStyle>
            <a:lvl1pPr marL="0" indent="0" algn="r">
              <a:spcAft>
                <a:spcPts val="0"/>
              </a:spcAft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b="1">
                <a:solidFill>
                  <a:schemeClr val="bg1"/>
                </a:solidFill>
              </a:defRPr>
            </a:lvl2pPr>
            <a:lvl3pPr marL="0" indent="0">
              <a:spcAft>
                <a:spcPts val="0"/>
              </a:spcAft>
              <a:buFontTx/>
              <a:buNone/>
              <a:defRPr b="1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FontTx/>
              <a:buNone/>
              <a:defRPr b="1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FontTx/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93486" y="2427288"/>
            <a:ext cx="8202838" cy="3761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1212056"/>
      </p:ext>
    </p:extLst>
  </p:cSld>
  <p:clrMapOvr>
    <a:masterClrMapping/>
  </p:clrMapOvr>
  <p:transition>
    <p:zoom/>
  </p:transition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82575" y="1164866"/>
            <a:ext cx="8229600" cy="4360862"/>
          </a:xfrm>
        </p:spPr>
        <p:txBody>
          <a:bodyPr/>
          <a:lstStyle>
            <a:lvl1pPr>
              <a:buClr>
                <a:srgbClr val="1A8FFF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1A8FFF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1A8FFF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1A8FFF"/>
              </a:buClr>
              <a:defRPr>
                <a:solidFill>
                  <a:schemeClr val="tx2"/>
                </a:solidFill>
              </a:defRPr>
            </a:lvl4pPr>
            <a:lvl5pPr>
              <a:buClr>
                <a:srgbClr val="1A8FFF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9200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2576" y="1158875"/>
            <a:ext cx="8229600" cy="3162155"/>
          </a:xfrm>
          <a:prstGeom prst="rect">
            <a:avLst/>
          </a:prstGeom>
        </p:spPr>
        <p:txBody>
          <a:bodyPr/>
          <a:lstStyle>
            <a:lvl1pPr>
              <a:buClr>
                <a:srgbClr val="1A8FFF"/>
              </a:buClr>
              <a:buSzPct val="125000"/>
              <a:defRPr/>
            </a:lvl1pPr>
            <a:lvl2pPr>
              <a:buClr>
                <a:srgbClr val="1A8FFF"/>
              </a:buClr>
              <a:buSzPct val="125000"/>
              <a:defRPr/>
            </a:lvl2pPr>
            <a:lvl3pPr>
              <a:buClr>
                <a:srgbClr val="1A8FFF"/>
              </a:buClr>
              <a:buSzPct val="125000"/>
              <a:defRPr/>
            </a:lvl3pPr>
            <a:lvl4pPr>
              <a:buClr>
                <a:srgbClr val="1A8FFF"/>
              </a:buClr>
              <a:buSzPct val="125000"/>
              <a:defRPr/>
            </a:lvl4pPr>
            <a:lvl5pPr>
              <a:buClr>
                <a:srgbClr val="1A8FFF"/>
              </a:buClr>
              <a:buSzPct val="125000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41846"/>
      </p:ext>
    </p:extLst>
  </p:cSld>
  <p:clrMapOvr>
    <a:masterClrMapping/>
  </p:clrMapOvr>
  <p:transition>
    <p:zoom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"/>
          <p:cNvSpPr/>
          <p:nvPr/>
        </p:nvSpPr>
        <p:spPr>
          <a:xfrm>
            <a:off x="257175" y="374650"/>
            <a:ext cx="8858250" cy="542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4" name="Prostokąt 32"/>
          <p:cNvSpPr/>
          <p:nvPr/>
        </p:nvSpPr>
        <p:spPr>
          <a:xfrm flipH="1">
            <a:off x="508000" y="1392238"/>
            <a:ext cx="177800" cy="7921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Prostokąt 33"/>
          <p:cNvSpPr/>
          <p:nvPr/>
        </p:nvSpPr>
        <p:spPr>
          <a:xfrm flipH="1">
            <a:off x="504825" y="2257425"/>
            <a:ext cx="184150" cy="798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Prostokąt 34"/>
          <p:cNvSpPr/>
          <p:nvPr/>
        </p:nvSpPr>
        <p:spPr>
          <a:xfrm flipH="1">
            <a:off x="501650" y="3121025"/>
            <a:ext cx="18415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7" name="Prostokąt 46"/>
          <p:cNvSpPr/>
          <p:nvPr/>
        </p:nvSpPr>
        <p:spPr>
          <a:xfrm flipH="1">
            <a:off x="501650" y="3986213"/>
            <a:ext cx="184150" cy="785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8" name="Prostokąt 47"/>
          <p:cNvSpPr/>
          <p:nvPr/>
        </p:nvSpPr>
        <p:spPr>
          <a:xfrm flipH="1">
            <a:off x="508000" y="4841875"/>
            <a:ext cx="177800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l-PL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9" name="Symbol zastępczy tekstu 41"/>
          <p:cNvSpPr>
            <a:spLocks noGrp="1"/>
          </p:cNvSpPr>
          <p:nvPr>
            <p:ph type="body" sz="quarter" idx="27"/>
          </p:nvPr>
        </p:nvSpPr>
        <p:spPr>
          <a:xfrm>
            <a:off x="736526" y="1392585"/>
            <a:ext cx="3388936" cy="79216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Myriad Pro" pitchFamily="34" charset="0"/>
              </a:defRPr>
            </a:lvl2pPr>
            <a:lvl3pPr>
              <a:defRPr sz="2000">
                <a:latin typeface="Myriad Pro" pitchFamily="34" charset="0"/>
              </a:defRPr>
            </a:lvl3pPr>
            <a:lvl4pPr>
              <a:defRPr sz="2000">
                <a:latin typeface="Myriad Pro" pitchFamily="34" charset="0"/>
              </a:defRPr>
            </a:lvl4pPr>
            <a:lvl5pPr>
              <a:defRPr sz="2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Symbol zastępczy tekstu 43"/>
          <p:cNvSpPr>
            <a:spLocks noGrp="1"/>
          </p:cNvSpPr>
          <p:nvPr>
            <p:ph type="body" sz="quarter" idx="28"/>
          </p:nvPr>
        </p:nvSpPr>
        <p:spPr>
          <a:xfrm>
            <a:off x="4268338" y="1623630"/>
            <a:ext cx="4605092" cy="330072"/>
          </a:xfrm>
          <a:prstGeom prst="rect">
            <a:avLst/>
          </a:prstGeom>
        </p:spPr>
        <p:txBody>
          <a:bodyPr anchor="ctr"/>
          <a:lstStyle>
            <a:lvl1pPr marL="288000" indent="-288000">
              <a:buClr>
                <a:schemeClr val="accent1"/>
              </a:buClr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4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j-lt"/>
              </a:defRPr>
            </a:lvl2pPr>
            <a:lvl3pPr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j-lt"/>
              </a:defRPr>
            </a:lvl3pPr>
            <a:lvl4pP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j-lt"/>
              </a:defRPr>
            </a:lvl4pPr>
            <a:lvl5pPr>
              <a:buFont typeface="Wingdings" pitchFamily="2" charset="2"/>
              <a:buChar char="v"/>
              <a:defRPr sz="1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Symbol zastępczy tekstu 41"/>
          <p:cNvSpPr>
            <a:spLocks noGrp="1"/>
          </p:cNvSpPr>
          <p:nvPr>
            <p:ph type="body" sz="quarter" idx="29"/>
          </p:nvPr>
        </p:nvSpPr>
        <p:spPr>
          <a:xfrm>
            <a:off x="736526" y="2257028"/>
            <a:ext cx="3388936" cy="79948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 sz="2000">
                <a:latin typeface="Myriad Pro" pitchFamily="34" charset="0"/>
              </a:defRPr>
            </a:lvl2pPr>
            <a:lvl3pPr>
              <a:defRPr sz="2000">
                <a:latin typeface="Myriad Pro" pitchFamily="34" charset="0"/>
              </a:defRPr>
            </a:lvl3pPr>
            <a:lvl4pPr>
              <a:defRPr sz="2000">
                <a:latin typeface="Myriad Pro" pitchFamily="34" charset="0"/>
              </a:defRPr>
            </a:lvl4pPr>
            <a:lvl5pPr>
              <a:defRPr sz="2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Symbol zastępczy tekstu 41"/>
          <p:cNvSpPr>
            <a:spLocks noGrp="1"/>
          </p:cNvSpPr>
          <p:nvPr>
            <p:ph type="body" sz="quarter" idx="30"/>
          </p:nvPr>
        </p:nvSpPr>
        <p:spPr>
          <a:xfrm>
            <a:off x="736526" y="3120455"/>
            <a:ext cx="3388936" cy="784026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Myriad Pro" pitchFamily="34" charset="0"/>
              </a:defRPr>
            </a:lvl2pPr>
            <a:lvl3pPr>
              <a:defRPr sz="2000">
                <a:latin typeface="Myriad Pro" pitchFamily="34" charset="0"/>
              </a:defRPr>
            </a:lvl3pPr>
            <a:lvl4pPr>
              <a:defRPr sz="2000">
                <a:latin typeface="Myriad Pro" pitchFamily="34" charset="0"/>
              </a:defRPr>
            </a:lvl4pPr>
            <a:lvl5pPr>
              <a:defRPr sz="2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Symbol zastępczy tekstu 41"/>
          <p:cNvSpPr>
            <a:spLocks noGrp="1"/>
          </p:cNvSpPr>
          <p:nvPr>
            <p:ph type="body" sz="quarter" idx="31"/>
          </p:nvPr>
        </p:nvSpPr>
        <p:spPr>
          <a:xfrm>
            <a:off x="736526" y="3982907"/>
            <a:ext cx="3388936" cy="77906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Myriad Pro" pitchFamily="34" charset="0"/>
              </a:defRPr>
            </a:lvl2pPr>
            <a:lvl3pPr>
              <a:defRPr sz="2000">
                <a:latin typeface="Myriad Pro" pitchFamily="34" charset="0"/>
              </a:defRPr>
            </a:lvl3pPr>
            <a:lvl4pPr>
              <a:defRPr sz="2000">
                <a:latin typeface="Myriad Pro" pitchFamily="34" charset="0"/>
              </a:defRPr>
            </a:lvl4pPr>
            <a:lvl5pPr>
              <a:defRPr sz="2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Symbol zastępczy tekstu 41"/>
          <p:cNvSpPr>
            <a:spLocks noGrp="1"/>
          </p:cNvSpPr>
          <p:nvPr>
            <p:ph type="body" sz="quarter" idx="35"/>
          </p:nvPr>
        </p:nvSpPr>
        <p:spPr>
          <a:xfrm>
            <a:off x="736526" y="4841508"/>
            <a:ext cx="3388936" cy="79989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Myriad Pro" pitchFamily="34" charset="0"/>
              </a:defRPr>
            </a:lvl2pPr>
            <a:lvl3pPr>
              <a:defRPr sz="2000">
                <a:latin typeface="Myriad Pro" pitchFamily="34" charset="0"/>
              </a:defRPr>
            </a:lvl3pPr>
            <a:lvl4pPr>
              <a:defRPr sz="2000">
                <a:latin typeface="Myriad Pro" pitchFamily="34" charset="0"/>
              </a:defRPr>
            </a:lvl4pPr>
            <a:lvl5pPr>
              <a:defRPr sz="2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Symbol zastępczy tekstu 43"/>
          <p:cNvSpPr>
            <a:spLocks noGrp="1"/>
          </p:cNvSpPr>
          <p:nvPr>
            <p:ph type="body" sz="quarter" idx="41"/>
          </p:nvPr>
        </p:nvSpPr>
        <p:spPr>
          <a:xfrm>
            <a:off x="4268338" y="2491732"/>
            <a:ext cx="4605092" cy="330072"/>
          </a:xfrm>
          <a:prstGeom prst="rect">
            <a:avLst/>
          </a:prstGeom>
        </p:spPr>
        <p:txBody>
          <a:bodyPr anchor="ctr"/>
          <a:lstStyle>
            <a:lvl1pPr marL="288000" indent="-288000">
              <a:buClr>
                <a:schemeClr val="accent1"/>
              </a:buClr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4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j-lt"/>
              </a:defRPr>
            </a:lvl2pPr>
            <a:lvl3pPr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j-lt"/>
              </a:defRPr>
            </a:lvl3pPr>
            <a:lvl4pP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j-lt"/>
              </a:defRPr>
            </a:lvl4pPr>
            <a:lvl5pPr>
              <a:buFont typeface="Wingdings" pitchFamily="2" charset="2"/>
              <a:buChar char="v"/>
              <a:defRPr sz="1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Symbol zastępczy tekstu 43"/>
          <p:cNvSpPr>
            <a:spLocks noGrp="1"/>
          </p:cNvSpPr>
          <p:nvPr>
            <p:ph type="body" sz="quarter" idx="42"/>
          </p:nvPr>
        </p:nvSpPr>
        <p:spPr>
          <a:xfrm>
            <a:off x="4268338" y="3347432"/>
            <a:ext cx="4605092" cy="330072"/>
          </a:xfrm>
          <a:prstGeom prst="rect">
            <a:avLst/>
          </a:prstGeom>
        </p:spPr>
        <p:txBody>
          <a:bodyPr anchor="ctr"/>
          <a:lstStyle>
            <a:lvl1pPr marL="288000" indent="-288000">
              <a:buClr>
                <a:schemeClr val="accent1"/>
              </a:buClr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4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j-lt"/>
              </a:defRPr>
            </a:lvl2pPr>
            <a:lvl3pPr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j-lt"/>
              </a:defRPr>
            </a:lvl3pPr>
            <a:lvl4pP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j-lt"/>
              </a:defRPr>
            </a:lvl4pPr>
            <a:lvl5pPr>
              <a:buFont typeface="Wingdings" pitchFamily="2" charset="2"/>
              <a:buChar char="v"/>
              <a:defRPr sz="1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Symbol zastępczy tekstu 43"/>
          <p:cNvSpPr>
            <a:spLocks noGrp="1"/>
          </p:cNvSpPr>
          <p:nvPr>
            <p:ph type="body" sz="quarter" idx="43"/>
          </p:nvPr>
        </p:nvSpPr>
        <p:spPr>
          <a:xfrm>
            <a:off x="4268338" y="4207402"/>
            <a:ext cx="4605092" cy="330072"/>
          </a:xfrm>
          <a:prstGeom prst="rect">
            <a:avLst/>
          </a:prstGeom>
        </p:spPr>
        <p:txBody>
          <a:bodyPr anchor="ctr"/>
          <a:lstStyle>
            <a:lvl1pPr marL="288000" indent="-288000">
              <a:buClr>
                <a:schemeClr val="accent1"/>
              </a:buClr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4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j-lt"/>
              </a:defRPr>
            </a:lvl2pPr>
            <a:lvl3pPr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j-lt"/>
              </a:defRPr>
            </a:lvl3pPr>
            <a:lvl4pP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j-lt"/>
              </a:defRPr>
            </a:lvl4pPr>
            <a:lvl5pPr>
              <a:buFont typeface="Wingdings" pitchFamily="2" charset="2"/>
              <a:buChar char="v"/>
              <a:defRPr sz="1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Symbol zastępczy tekstu 43"/>
          <p:cNvSpPr>
            <a:spLocks noGrp="1"/>
          </p:cNvSpPr>
          <p:nvPr>
            <p:ph type="body" sz="quarter" idx="44"/>
          </p:nvPr>
        </p:nvSpPr>
        <p:spPr>
          <a:xfrm>
            <a:off x="4268338" y="5076419"/>
            <a:ext cx="4605092" cy="330072"/>
          </a:xfrm>
          <a:prstGeom prst="rect">
            <a:avLst/>
          </a:prstGeom>
        </p:spPr>
        <p:txBody>
          <a:bodyPr anchor="ctr"/>
          <a:lstStyle>
            <a:lvl1pPr marL="288000" indent="-288000">
              <a:buClr>
                <a:schemeClr val="accent1"/>
              </a:buClr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4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j-lt"/>
              </a:defRPr>
            </a:lvl2pPr>
            <a:lvl3pPr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j-lt"/>
              </a:defRPr>
            </a:lvl3pPr>
            <a:lvl4pP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j-lt"/>
              </a:defRPr>
            </a:lvl4pPr>
            <a:lvl5pPr>
              <a:buFont typeface="Wingdings" pitchFamily="2" charset="2"/>
              <a:buChar char="v"/>
              <a:defRPr sz="1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32317"/>
      </p:ext>
    </p:extLst>
  </p:cSld>
  <p:clrMapOvr>
    <a:masterClrMapping/>
  </p:clrMapOvr>
  <p:transition>
    <p:zoom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in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10"/>
          <p:cNvSpPr/>
          <p:nvPr/>
        </p:nvSpPr>
        <p:spPr>
          <a:xfrm>
            <a:off x="0" y="142875"/>
            <a:ext cx="214313" cy="6000750"/>
          </a:xfrm>
          <a:prstGeom prst="rect">
            <a:avLst/>
          </a:prstGeom>
          <a:solidFill>
            <a:srgbClr val="004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7" name="Symbol zastępczy tekstu 29"/>
          <p:cNvSpPr>
            <a:spLocks noGrp="1"/>
          </p:cNvSpPr>
          <p:nvPr>
            <p:ph type="body" sz="quarter" idx="23"/>
          </p:nvPr>
        </p:nvSpPr>
        <p:spPr>
          <a:xfrm>
            <a:off x="471497" y="1296312"/>
            <a:ext cx="2728903" cy="699404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>
                <a:solidFill>
                  <a:schemeClr val="bg1"/>
                </a:solidFill>
                <a:latin typeface="Myriad Pro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Myriad Pro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Myriad Pro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Symbol zastępczy tekstu 29"/>
          <p:cNvSpPr>
            <a:spLocks noGrp="1"/>
          </p:cNvSpPr>
          <p:nvPr>
            <p:ph type="body" sz="quarter" idx="24"/>
          </p:nvPr>
        </p:nvSpPr>
        <p:spPr>
          <a:xfrm>
            <a:off x="6191816" y="1296312"/>
            <a:ext cx="2662315" cy="699404"/>
          </a:xfrm>
          <a:prstGeom prst="rect">
            <a:avLst/>
          </a:prstGeom>
          <a:solidFill>
            <a:srgbClr val="1F497D"/>
          </a:solidFill>
        </p:spPr>
        <p:txBody>
          <a:bodyPr anchor="ctr"/>
          <a:lstStyle>
            <a:lvl1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>
                <a:solidFill>
                  <a:schemeClr val="bg1"/>
                </a:solidFill>
                <a:latin typeface="Myriad Pro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Myriad Pro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Myriad Pro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Symbol zastępczy tekstu 29"/>
          <p:cNvSpPr>
            <a:spLocks noGrp="1"/>
          </p:cNvSpPr>
          <p:nvPr>
            <p:ph type="body" sz="quarter" idx="25"/>
          </p:nvPr>
        </p:nvSpPr>
        <p:spPr>
          <a:xfrm>
            <a:off x="3324922" y="1296312"/>
            <a:ext cx="2728903" cy="699404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>
                <a:solidFill>
                  <a:schemeClr val="bg1"/>
                </a:solidFill>
                <a:latin typeface="Myriad Pro" pitchFamily="34" charset="0"/>
              </a:defRPr>
            </a:lvl2pPr>
            <a:lvl3pPr>
              <a:defRPr sz="1200">
                <a:solidFill>
                  <a:schemeClr val="bg1"/>
                </a:solidFill>
                <a:latin typeface="Myriad Pro" pitchFamily="34" charset="0"/>
              </a:defRPr>
            </a:lvl3pPr>
            <a:lvl4pPr>
              <a:defRPr sz="1200">
                <a:solidFill>
                  <a:schemeClr val="bg1"/>
                </a:solidFill>
                <a:latin typeface="Myriad Pro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Symbol zastępczy tekstu 43"/>
          <p:cNvSpPr>
            <a:spLocks noGrp="1"/>
          </p:cNvSpPr>
          <p:nvPr>
            <p:ph type="body" sz="quarter" idx="41"/>
          </p:nvPr>
        </p:nvSpPr>
        <p:spPr>
          <a:xfrm>
            <a:off x="501650" y="2128455"/>
            <a:ext cx="2698750" cy="699404"/>
          </a:xfrm>
          <a:prstGeom prst="rect">
            <a:avLst/>
          </a:prstGeom>
        </p:spPr>
        <p:txBody>
          <a:bodyPr/>
          <a:lstStyle>
            <a:lvl1pPr marL="288000" indent="-288000">
              <a:buClr>
                <a:schemeClr val="accent1"/>
              </a:buClr>
              <a:buFont typeface="Wingdings" pitchFamily="2" charset="2"/>
              <a:buChar char="§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4"/>
              </a:buClr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+mj-lt"/>
              </a:defRPr>
            </a:lvl2pPr>
            <a:lvl3pPr>
              <a:buClr>
                <a:schemeClr val="tx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j-lt"/>
              </a:defRPr>
            </a:lvl3pPr>
            <a:lvl4pPr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+mj-lt"/>
              </a:defRPr>
            </a:lvl4pPr>
            <a:lvl5pPr>
              <a:buFont typeface="Wingdings" pitchFamily="2" charset="2"/>
              <a:buChar char="v"/>
              <a:defRPr sz="1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Symbol zastępczy tekstu 43"/>
          <p:cNvSpPr>
            <a:spLocks noGrp="1"/>
          </p:cNvSpPr>
          <p:nvPr>
            <p:ph type="body" sz="quarter" idx="42"/>
          </p:nvPr>
        </p:nvSpPr>
        <p:spPr>
          <a:xfrm>
            <a:off x="3355075" y="2128455"/>
            <a:ext cx="2698750" cy="699404"/>
          </a:xfrm>
          <a:prstGeom prst="rect">
            <a:avLst/>
          </a:prstGeom>
        </p:spPr>
        <p:txBody>
          <a:bodyPr/>
          <a:lstStyle>
            <a:lvl1pPr marL="288000" indent="-288000">
              <a:buClr>
                <a:schemeClr val="accent1"/>
              </a:buClr>
              <a:buFont typeface="Wingdings" pitchFamily="2" charset="2"/>
              <a:buChar char="§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4"/>
              </a:buClr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+mj-lt"/>
              </a:defRPr>
            </a:lvl2pPr>
            <a:lvl3pPr>
              <a:buClr>
                <a:schemeClr val="tx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j-lt"/>
              </a:defRPr>
            </a:lvl3pPr>
            <a:lvl4pPr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+mj-lt"/>
              </a:defRPr>
            </a:lvl4pPr>
            <a:lvl5pPr>
              <a:buFont typeface="Wingdings" pitchFamily="2" charset="2"/>
              <a:buChar char="v"/>
              <a:defRPr sz="1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Symbol zastępczy tekstu 43"/>
          <p:cNvSpPr>
            <a:spLocks noGrp="1"/>
          </p:cNvSpPr>
          <p:nvPr>
            <p:ph type="body" sz="quarter" idx="43"/>
          </p:nvPr>
        </p:nvSpPr>
        <p:spPr>
          <a:xfrm>
            <a:off x="6191816" y="2128455"/>
            <a:ext cx="2698750" cy="699404"/>
          </a:xfrm>
          <a:prstGeom prst="rect">
            <a:avLst/>
          </a:prstGeom>
        </p:spPr>
        <p:txBody>
          <a:bodyPr/>
          <a:lstStyle>
            <a:lvl1pPr marL="288000" indent="-288000">
              <a:buClr>
                <a:schemeClr val="accent1"/>
              </a:buClr>
              <a:buFont typeface="Wingdings" pitchFamily="2" charset="2"/>
              <a:buChar char="§"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chemeClr val="accent4"/>
              </a:buClr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+mj-lt"/>
              </a:defRPr>
            </a:lvl2pPr>
            <a:lvl3pPr>
              <a:buClr>
                <a:schemeClr val="tx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j-lt"/>
              </a:defRPr>
            </a:lvl3pPr>
            <a:lvl4pPr>
              <a:buFont typeface="Arial" pitchFamily="34" charset="0"/>
              <a:buChar char="–"/>
              <a:defRPr sz="1800">
                <a:solidFill>
                  <a:schemeClr val="tx1"/>
                </a:solidFill>
                <a:latin typeface="+mj-lt"/>
              </a:defRPr>
            </a:lvl4pPr>
            <a:lvl5pPr>
              <a:buFont typeface="Wingdings" pitchFamily="2" charset="2"/>
              <a:buChar char="v"/>
              <a:defRPr sz="1000">
                <a:latin typeface="Myriad Pro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59837"/>
      </p:ext>
    </p:extLst>
  </p:cSld>
  <p:clrMapOvr>
    <a:masterClrMapping/>
  </p:clrMapOvr>
  <p:transition>
    <p:zoom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/>
          <p:cNvSpPr>
            <a:spLocks noGrp="1"/>
          </p:cNvSpPr>
          <p:nvPr>
            <p:ph type="pic" sz="quarter" idx="22"/>
          </p:nvPr>
        </p:nvSpPr>
        <p:spPr>
          <a:xfrm>
            <a:off x="285720" y="1047750"/>
            <a:ext cx="4718050" cy="550545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pl-PL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42"/>
          </p:nvPr>
        </p:nvSpPr>
        <p:spPr>
          <a:xfrm>
            <a:off x="5172075" y="1047749"/>
            <a:ext cx="3810000" cy="549592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66344"/>
      </p:ext>
    </p:extLst>
  </p:cSld>
  <p:clrMapOvr>
    <a:masterClrMapping/>
  </p:clrMapOvr>
  <p:transition>
    <p:zoom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ymbol zastępczy wykresu 14"/>
          <p:cNvSpPr>
            <a:spLocks noGrp="1"/>
          </p:cNvSpPr>
          <p:nvPr>
            <p:ph type="chart" sz="quarter" idx="24"/>
          </p:nvPr>
        </p:nvSpPr>
        <p:spPr>
          <a:xfrm>
            <a:off x="4757738" y="1047750"/>
            <a:ext cx="4249737" cy="5514975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pl-PL" noProof="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1"/>
          </p:nvPr>
        </p:nvSpPr>
        <p:spPr>
          <a:xfrm>
            <a:off x="295275" y="1047750"/>
            <a:ext cx="4343400" cy="55245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072426"/>
      </p:ext>
    </p:extLst>
  </p:cSld>
  <p:clrMapOvr>
    <a:masterClrMapping/>
  </p:clrMapOvr>
  <p:transition>
    <p:zoom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10"/>
          <p:cNvSpPr/>
          <p:nvPr/>
        </p:nvSpPr>
        <p:spPr>
          <a:xfrm>
            <a:off x="0" y="0"/>
            <a:ext cx="21431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9" name="Rectangle 280"/>
          <p:cNvSpPr txBox="1">
            <a:spLocks noChangeArrowheads="1"/>
          </p:cNvSpPr>
          <p:nvPr/>
        </p:nvSpPr>
        <p:spPr bwMode="auto">
          <a:xfrm>
            <a:off x="8316913" y="6591300"/>
            <a:ext cx="7318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9pPr>
          </a:lstStyle>
          <a:p>
            <a:pPr algn="r">
              <a:defRPr/>
            </a:pPr>
            <a:fld id="{6EB2EA12-3E2D-45B1-806C-661CD385A28A}" type="slidenum">
              <a:rPr lang="en-US" sz="1100" smtClean="0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r>
              <a:rPr lang="en-US" sz="1200" dirty="0" smtClean="0"/>
              <a:t> </a:t>
            </a:r>
          </a:p>
        </p:txBody>
      </p:sp>
      <p:sp>
        <p:nvSpPr>
          <p:cNvPr id="1029" name="TextBox 1"/>
          <p:cNvSpPr txBox="1">
            <a:spLocks noChangeArrowheads="1"/>
          </p:cNvSpPr>
          <p:nvPr/>
        </p:nvSpPr>
        <p:spPr bwMode="auto">
          <a:xfrm rot="-5400000">
            <a:off x="-646112" y="5994400"/>
            <a:ext cx="14747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yriad Pro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</a:rPr>
              <a:t>© Luxoft Training 2013</a:t>
            </a:r>
          </a:p>
        </p:txBody>
      </p:sp>
      <p:sp>
        <p:nvSpPr>
          <p:cNvPr id="2" name="Title Placeholder 2"/>
          <p:cNvSpPr>
            <a:spLocks noGrp="1"/>
          </p:cNvSpPr>
          <p:nvPr>
            <p:ph type="title"/>
          </p:nvPr>
        </p:nvSpPr>
        <p:spPr bwMode="auto">
          <a:xfrm>
            <a:off x="282575" y="123825"/>
            <a:ext cx="822960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0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82575" y="11684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yriad Pro"/>
          <a:cs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yriad Pro"/>
          <a:cs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yriad Pro"/>
          <a:cs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yriad Pro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1A8FFF"/>
        </a:buClr>
        <a:buSzPct val="125000"/>
        <a:buFont typeface="Wingdings" pitchFamily="2" charset="2"/>
        <a:buChar char="§"/>
        <a:defRPr sz="2400">
          <a:solidFill>
            <a:schemeClr val="tx2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74675" indent="-287338" algn="l" rtl="0" eaLnBrk="0" fontAlgn="base" hangingPunct="0">
        <a:spcBef>
          <a:spcPct val="20000"/>
        </a:spcBef>
        <a:spcAft>
          <a:spcPts val="600"/>
        </a:spcAft>
        <a:buClr>
          <a:srgbClr val="1A8FFF"/>
        </a:buClr>
        <a:buSzPct val="125000"/>
        <a:buFont typeface="Wingdings" pitchFamily="2" charset="2"/>
        <a:buChar char="§"/>
        <a:defRPr sz="2000">
          <a:solidFill>
            <a:schemeClr val="tx2"/>
          </a:solidFill>
          <a:latin typeface="Arial" pitchFamily="34" charset="0"/>
          <a:ea typeface="Arial" charset="0"/>
          <a:cs typeface="Arial" pitchFamily="34" charset="0"/>
        </a:defRPr>
      </a:lvl2pPr>
      <a:lvl3pPr marL="863600" indent="-287338" algn="l" rtl="0" eaLnBrk="0" fontAlgn="base" hangingPunct="0">
        <a:spcBef>
          <a:spcPct val="20000"/>
        </a:spcBef>
        <a:spcAft>
          <a:spcPts val="600"/>
        </a:spcAft>
        <a:buClr>
          <a:srgbClr val="1A8FFF"/>
        </a:buClr>
        <a:buFont typeface="Wingdings" pitchFamily="2" charset="2"/>
        <a:buChar char="§"/>
        <a:defRPr>
          <a:solidFill>
            <a:schemeClr val="tx2"/>
          </a:solidFill>
          <a:latin typeface="Arial" pitchFamily="34" charset="0"/>
          <a:ea typeface="Arial" charset="0"/>
          <a:cs typeface="Arial" pitchFamily="34" charset="0"/>
        </a:defRPr>
      </a:lvl3pPr>
      <a:lvl4pPr marL="1150938" indent="-287338" algn="l" rtl="0" eaLnBrk="0" fontAlgn="base" hangingPunct="0">
        <a:spcBef>
          <a:spcPct val="20000"/>
        </a:spcBef>
        <a:spcAft>
          <a:spcPts val="600"/>
        </a:spcAft>
        <a:buClr>
          <a:srgbClr val="1A8FFF"/>
        </a:buClr>
        <a:buFont typeface="Wingdings" pitchFamily="2" charset="2"/>
        <a:buChar char="§"/>
        <a:defRPr sz="1600">
          <a:solidFill>
            <a:schemeClr val="tx2"/>
          </a:solidFill>
          <a:latin typeface="Arial" pitchFamily="34" charset="0"/>
          <a:ea typeface="Arial" charset="0"/>
          <a:cs typeface="Arial" pitchFamily="34" charset="0"/>
        </a:defRPr>
      </a:lvl4pPr>
      <a:lvl5pPr marL="1520825" indent="-228600" algn="l" rtl="0" eaLnBrk="0" fontAlgn="base" hangingPunct="0">
        <a:spcBef>
          <a:spcPct val="20000"/>
        </a:spcBef>
        <a:spcAft>
          <a:spcPct val="0"/>
        </a:spcAft>
        <a:buClr>
          <a:srgbClr val="1A8FFF"/>
        </a:buClr>
        <a:buFont typeface="Wingdings" pitchFamily="2" charset="2"/>
        <a:buChar char="§"/>
        <a:defRPr sz="1400">
          <a:solidFill>
            <a:schemeClr val="tx2"/>
          </a:solidFill>
          <a:latin typeface="Arial" pitchFamily="34" charset="0"/>
          <a:ea typeface="Arial" charset="0"/>
          <a:cs typeface="Arial" pitchFamily="34" charset="0"/>
        </a:defRPr>
      </a:lvl5pPr>
      <a:lvl6pPr marL="1976438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Tx/>
        <a:buFont typeface="Wingdings" charset="2"/>
        <a:buChar char="§"/>
        <a:tabLst/>
        <a:defRPr sz="1600">
          <a:solidFill>
            <a:schemeClr val="tx1"/>
          </a:solidFill>
          <a:latin typeface="+mn-lt"/>
          <a:cs typeface="Arial" pitchFamily="34" charset="0"/>
        </a:defRPr>
      </a:lvl6pPr>
      <a:lvl7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1600">
          <a:solidFill>
            <a:schemeClr val="tx1"/>
          </a:solidFill>
          <a:latin typeface="+mn-lt"/>
          <a:cs typeface="Arial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4.png"/><Relationship Id="rId5" Type="http://schemas.openxmlformats.org/officeDocument/2006/relationships/image" Target="../media/image25.emf"/><Relationship Id="rId10" Type="http://schemas.openxmlformats.org/officeDocument/2006/relationships/image" Target="../media/image22.e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7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9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0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oleObject" Target="../embeddings/oleObject23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5.emf"/><Relationship Id="rId9" Type="http://schemas.openxmlformats.org/officeDocument/2006/relationships/image" Target="../media/image22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26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7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28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9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0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31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32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ubtitle 8"/>
          <p:cNvSpPr>
            <a:spLocks noGrp="1"/>
          </p:cNvSpPr>
          <p:nvPr>
            <p:ph type="subTitle" idx="1"/>
          </p:nvPr>
        </p:nvSpPr>
        <p:spPr>
          <a:xfrm>
            <a:off x="3967163" y="4562475"/>
            <a:ext cx="4795837" cy="338138"/>
          </a:xfrm>
        </p:spPr>
        <p:txBody>
          <a:bodyPr/>
          <a:lstStyle/>
          <a:p>
            <a:endParaRPr lang="en-US" altLang="en-US" smtClean="0"/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title"/>
          </p:nvPr>
        </p:nvSpPr>
        <p:spPr>
          <a:xfrm>
            <a:off x="3962400" y="2784475"/>
            <a:ext cx="4794250" cy="1752600"/>
          </a:xfrm>
        </p:spPr>
        <p:txBody>
          <a:bodyPr/>
          <a:lstStyle/>
          <a:p>
            <a:r>
              <a:rPr lang="en-US" altLang="en-US" smtClean="0"/>
              <a:t>Java-Technologies Overview</a:t>
            </a:r>
            <a:endParaRPr lang="ru-RU" altLang="en-US" smtClean="0"/>
          </a:p>
        </p:txBody>
      </p:sp>
      <p:sp>
        <p:nvSpPr>
          <p:cNvPr id="1843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168775" y="5762625"/>
            <a:ext cx="4579938" cy="360363"/>
          </a:xfrm>
        </p:spPr>
        <p:txBody>
          <a:bodyPr/>
          <a:lstStyle/>
          <a:p>
            <a:endParaRPr lang="en-US" altLang="en-US" smtClean="0"/>
          </a:p>
        </p:txBody>
      </p:sp>
      <p:sp>
        <p:nvSpPr>
          <p:cNvPr id="1843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967163" y="2376488"/>
            <a:ext cx="4794250" cy="384175"/>
          </a:xfrm>
        </p:spPr>
        <p:txBody>
          <a:bodyPr/>
          <a:lstStyle/>
          <a:p>
            <a:r>
              <a:rPr lang="en-US" altLang="en-US" smtClean="0"/>
              <a:t>JVA-012</a:t>
            </a:r>
            <a:endParaRPr lang="ru-RU" altLang="en-US" smtClean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8"/>
          <p:cNvSpPr>
            <a:spLocks noGrp="1" noChangeArrowheads="1"/>
          </p:cNvSpPr>
          <p:nvPr>
            <p:ph type="title"/>
          </p:nvPr>
        </p:nvSpPr>
        <p:spPr>
          <a:xfrm>
            <a:off x="250825" y="100013"/>
            <a:ext cx="8229600" cy="881062"/>
          </a:xfrm>
        </p:spPr>
        <p:txBody>
          <a:bodyPr/>
          <a:lstStyle/>
          <a:p>
            <a:r>
              <a:rPr lang="en-US" altLang="en-US" smtClean="0"/>
              <a:t>Introduction</a:t>
            </a:r>
            <a:endParaRPr lang="ru-RU" altLang="en-US" smtClean="0"/>
          </a:p>
        </p:txBody>
      </p:sp>
      <p:graphicFrame>
        <p:nvGraphicFramePr>
          <p:cNvPr id="27651" name="Object 20"/>
          <p:cNvGraphicFramePr>
            <a:graphicFrameLocks noGrp="1" noChangeAspect="1"/>
          </p:cNvGraphicFramePr>
          <p:nvPr>
            <p:ph sz="quarter" idx="10"/>
          </p:nvPr>
        </p:nvGraphicFramePr>
        <p:xfrm>
          <a:off x="1758950" y="2000250"/>
          <a:ext cx="5275263" cy="269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7" name="Visio" r:id="rId4" imgW="5275478" imgH="2690774" progId="Visio.Drawing.11">
                  <p:embed/>
                </p:oleObj>
              </mc:Choice>
              <mc:Fallback>
                <p:oleObj name="Visio" r:id="rId4" imgW="5275478" imgH="2690774" progId="Visio.Drawing.11">
                  <p:embed/>
                  <p:pic>
                    <p:nvPicPr>
                      <p:cNvPr id="0" name="Object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2000250"/>
                        <a:ext cx="5275263" cy="269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Text Box 22"/>
          <p:cNvSpPr txBox="1">
            <a:spLocks noChangeArrowheads="1"/>
          </p:cNvSpPr>
          <p:nvPr/>
        </p:nvSpPr>
        <p:spPr bwMode="auto">
          <a:xfrm>
            <a:off x="3995738" y="5516563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Clients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27653" name="Text Box 23"/>
          <p:cNvSpPr txBox="1">
            <a:spLocks noChangeArrowheads="1"/>
          </p:cNvSpPr>
          <p:nvPr/>
        </p:nvSpPr>
        <p:spPr bwMode="auto">
          <a:xfrm>
            <a:off x="6894513" y="4365625"/>
            <a:ext cx="187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Database server</a:t>
            </a:r>
            <a:endParaRPr lang="ru-RU" altLang="en-US">
              <a:solidFill>
                <a:srgbClr val="FF6600"/>
              </a:solidFill>
            </a:endParaRPr>
          </a:p>
        </p:txBody>
      </p:sp>
      <p:graphicFrame>
        <p:nvGraphicFramePr>
          <p:cNvPr id="27654" name="Object 26"/>
          <p:cNvGraphicFramePr>
            <a:graphicFrameLocks noChangeAspect="1"/>
          </p:cNvGraphicFramePr>
          <p:nvPr/>
        </p:nvGraphicFramePr>
        <p:xfrm>
          <a:off x="2843213" y="4076700"/>
          <a:ext cx="2160587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8" name="Visio" r:id="rId6" imgW="1803197" imgH="1279550" progId="Visio.Drawing.11">
                  <p:embed/>
                </p:oleObj>
              </mc:Choice>
              <mc:Fallback>
                <p:oleObj name="Visio" r:id="rId6" imgW="1803197" imgH="1279550" progId="Visio.Drawing.11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076700"/>
                        <a:ext cx="2160587" cy="153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Line 27"/>
          <p:cNvSpPr>
            <a:spLocks noChangeShapeType="1"/>
          </p:cNvSpPr>
          <p:nvPr/>
        </p:nvSpPr>
        <p:spPr bwMode="auto">
          <a:xfrm flipV="1">
            <a:off x="4716463" y="4221163"/>
            <a:ext cx="503237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6" name="Rectangle 7"/>
          <p:cNvSpPr>
            <a:spLocks noChangeArrowheads="1"/>
          </p:cNvSpPr>
          <p:nvPr/>
        </p:nvSpPr>
        <p:spPr bwMode="auto">
          <a:xfrm>
            <a:off x="447675" y="1268413"/>
            <a:ext cx="2598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en-US" sz="2400">
                <a:solidFill>
                  <a:schemeClr val="tx2"/>
                </a:solidFill>
              </a:rPr>
              <a:t>2</a:t>
            </a:r>
            <a:r>
              <a:rPr lang="en-US" altLang="en-US" sz="2400">
                <a:solidFill>
                  <a:schemeClr val="tx2"/>
                </a:solidFill>
              </a:rPr>
              <a:t>tier Client/server</a:t>
            </a:r>
            <a:endParaRPr lang="ru-RU" altLang="en-US" sz="24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Introduction</a:t>
            </a:r>
            <a:endParaRPr lang="ru-RU" altLang="en-US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3tier client/server</a:t>
            </a:r>
          </a:p>
          <a:p>
            <a:pPr marL="231775" lvl="1" indent="0">
              <a:buFont typeface="Wingdings" pitchFamily="2" charset="2"/>
              <a:buNone/>
              <a:defRPr/>
            </a:pPr>
            <a:r>
              <a:rPr lang="en-US" dirty="0" smtClean="0"/>
              <a:t>Using </a:t>
            </a:r>
            <a:r>
              <a:rPr lang="ru-RU" dirty="0" smtClean="0"/>
              <a:t>3</a:t>
            </a:r>
            <a:r>
              <a:rPr lang="en-US" dirty="0" smtClean="0"/>
              <a:t>tier client/server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Business logics</a:t>
            </a:r>
            <a:r>
              <a:rPr lang="ru-RU" dirty="0" smtClean="0"/>
              <a:t> (</a:t>
            </a:r>
            <a:r>
              <a:rPr lang="en-US" dirty="0" smtClean="0"/>
              <a:t>application</a:t>
            </a:r>
            <a:r>
              <a:rPr lang="ru-RU" dirty="0" smtClean="0"/>
              <a:t>) </a:t>
            </a:r>
            <a:r>
              <a:rPr lang="en-US" dirty="0" smtClean="0"/>
              <a:t>is transferred to</a:t>
            </a:r>
            <a:r>
              <a:rPr lang="ru-RU" dirty="0" smtClean="0"/>
              <a:t> </a:t>
            </a:r>
            <a:r>
              <a:rPr lang="en-US" i="1" dirty="0" smtClean="0"/>
              <a:t>applications server</a:t>
            </a:r>
            <a:endParaRPr lang="ru-RU" i="1" dirty="0" smtClean="0"/>
          </a:p>
          <a:p>
            <a:pPr lvl="1">
              <a:defRPr/>
            </a:pPr>
            <a:r>
              <a:rPr lang="en-US" dirty="0" smtClean="0"/>
              <a:t>Three lays are distinguished at this</a:t>
            </a:r>
            <a:r>
              <a:rPr lang="ru-RU" dirty="0" smtClean="0"/>
              <a:t>:</a:t>
            </a:r>
          </a:p>
          <a:p>
            <a:pPr lvl="2">
              <a:defRPr/>
            </a:pPr>
            <a:r>
              <a:rPr lang="en-US" dirty="0" smtClean="0"/>
              <a:t>Program - client</a:t>
            </a:r>
            <a:endParaRPr lang="ru-RU" dirty="0" smtClean="0"/>
          </a:p>
          <a:p>
            <a:pPr lvl="2">
              <a:defRPr/>
            </a:pPr>
            <a:r>
              <a:rPr lang="en-US" dirty="0" smtClean="0"/>
              <a:t>Applications server</a:t>
            </a:r>
            <a:endParaRPr lang="ru-RU" dirty="0" smtClean="0"/>
          </a:p>
          <a:p>
            <a:pPr lvl="2">
              <a:defRPr/>
            </a:pPr>
            <a:r>
              <a:rPr lang="en-US" dirty="0" smtClean="0"/>
              <a:t>Data servers</a:t>
            </a:r>
            <a:endParaRPr lang="ru-RU" dirty="0" smtClean="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Introduction</a:t>
            </a:r>
            <a:endParaRPr lang="ru-RU" alt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ru-RU" dirty="0"/>
              <a:t>3</a:t>
            </a:r>
            <a:r>
              <a:rPr lang="en-US" dirty="0"/>
              <a:t>tier client/server</a:t>
            </a:r>
            <a:endParaRPr lang="ru-RU" dirty="0"/>
          </a:p>
          <a:p>
            <a:pPr>
              <a:defRPr/>
            </a:pPr>
            <a:endParaRPr lang="ru-RU" dirty="0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29701" name="Object 10"/>
          <p:cNvGraphicFramePr>
            <a:graphicFrameLocks noChangeAspect="1"/>
          </p:cNvGraphicFramePr>
          <p:nvPr/>
        </p:nvGraphicFramePr>
        <p:xfrm>
          <a:off x="250825" y="1954213"/>
          <a:ext cx="8239125" cy="341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8" name="Visio" r:id="rId4" imgW="8238744" imgH="3413455" progId="Visio.Drawing.11">
                  <p:embed/>
                </p:oleObj>
              </mc:Choice>
              <mc:Fallback>
                <p:oleObj name="Visio" r:id="rId4" imgW="8238744" imgH="3413455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954213"/>
                        <a:ext cx="8239125" cy="341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Text Box 11"/>
          <p:cNvSpPr txBox="1">
            <a:spLocks noChangeArrowheads="1"/>
          </p:cNvSpPr>
          <p:nvPr/>
        </p:nvSpPr>
        <p:spPr bwMode="auto">
          <a:xfrm>
            <a:off x="1830388" y="5367338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Clients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29703" name="Text Box 12"/>
          <p:cNvSpPr txBox="1">
            <a:spLocks noChangeArrowheads="1"/>
          </p:cNvSpPr>
          <p:nvPr/>
        </p:nvSpPr>
        <p:spPr bwMode="auto">
          <a:xfrm>
            <a:off x="3468688" y="2035175"/>
            <a:ext cx="213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Applications server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29704" name="Text Box 13"/>
          <p:cNvSpPr txBox="1">
            <a:spLocks noChangeArrowheads="1"/>
          </p:cNvSpPr>
          <p:nvPr/>
        </p:nvSpPr>
        <p:spPr bwMode="auto">
          <a:xfrm>
            <a:off x="4070350" y="4627563"/>
            <a:ext cx="1312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Application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29705" name="Text Box 14"/>
          <p:cNvSpPr txBox="1">
            <a:spLocks noChangeArrowheads="1"/>
          </p:cNvSpPr>
          <p:nvPr/>
        </p:nvSpPr>
        <p:spPr bwMode="auto">
          <a:xfrm>
            <a:off x="7019925" y="2405063"/>
            <a:ext cx="1966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Servers with data</a:t>
            </a:r>
            <a:endParaRPr lang="ru-RU" altLang="en-US">
              <a:solidFill>
                <a:srgbClr val="FF6600"/>
              </a:solidFill>
            </a:endParaRPr>
          </a:p>
        </p:txBody>
      </p:sp>
      <p:graphicFrame>
        <p:nvGraphicFramePr>
          <p:cNvPr id="29706" name="Object 17"/>
          <p:cNvGraphicFramePr>
            <a:graphicFrameLocks noChangeAspect="1"/>
          </p:cNvGraphicFramePr>
          <p:nvPr/>
        </p:nvGraphicFramePr>
        <p:xfrm>
          <a:off x="1765300" y="4162425"/>
          <a:ext cx="1727200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" name="Visio" r:id="rId6" imgW="1803197" imgH="1279550" progId="Visio.Drawing.11">
                  <p:embed/>
                </p:oleObj>
              </mc:Choice>
              <mc:Fallback>
                <p:oleObj name="Visio" r:id="rId6" imgW="1803197" imgH="1279550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4162425"/>
                        <a:ext cx="1727200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7" name="Line 18"/>
          <p:cNvSpPr>
            <a:spLocks noChangeShapeType="1"/>
          </p:cNvSpPr>
          <p:nvPr/>
        </p:nvSpPr>
        <p:spPr bwMode="auto">
          <a:xfrm flipV="1">
            <a:off x="3276600" y="4294188"/>
            <a:ext cx="50323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Seminar plan</a:t>
            </a:r>
          </a:p>
          <a:p>
            <a:pPr>
              <a:defRPr/>
            </a:pPr>
            <a:r>
              <a:rPr lang="en-US" dirty="0" smtClean="0"/>
              <a:t>Introduction</a:t>
            </a:r>
            <a:endParaRPr lang="ru-RU" dirty="0" smtClean="0"/>
          </a:p>
          <a:p>
            <a:pPr>
              <a:defRPr/>
            </a:pPr>
            <a:r>
              <a:rPr lang="en-US" b="1" dirty="0" smtClean="0"/>
              <a:t>Java platform</a:t>
            </a:r>
            <a:endParaRPr lang="ru-RU" b="1" dirty="0" smtClean="0"/>
          </a:p>
          <a:p>
            <a:pPr>
              <a:defRPr/>
            </a:pPr>
            <a:r>
              <a:rPr lang="en-US" dirty="0" smtClean="0"/>
              <a:t>J2SE-technologies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J2ME-technologies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J2EE-technologies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Related technologies and products</a:t>
            </a:r>
            <a:endParaRPr lang="ru-RU" dirty="0" smtClean="0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50825" y="1084263"/>
            <a:ext cx="8229600" cy="4360862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Java-technologies map</a:t>
            </a:r>
          </a:p>
          <a:p>
            <a:pPr>
              <a:defRPr/>
            </a:pPr>
            <a:endParaRPr lang="ru-RU" dirty="0"/>
          </a:p>
        </p:txBody>
      </p:sp>
      <p:pic>
        <p:nvPicPr>
          <p:cNvPr id="3174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77963"/>
            <a:ext cx="8032750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AutoShape 8"/>
          <p:cNvSpPr>
            <a:spLocks noChangeArrowheads="1"/>
          </p:cNvSpPr>
          <p:nvPr/>
        </p:nvSpPr>
        <p:spPr bwMode="auto">
          <a:xfrm>
            <a:off x="395288" y="3573463"/>
            <a:ext cx="1584325" cy="649287"/>
          </a:xfrm>
          <a:prstGeom prst="roundRect">
            <a:avLst>
              <a:gd name="adj" fmla="val 16667"/>
            </a:avLst>
          </a:prstGeom>
          <a:solidFill>
            <a:srgbClr val="EAEAEA">
              <a:alpha val="0"/>
            </a:srgbClr>
          </a:solidFill>
          <a:ln w="25400">
            <a:solidFill>
              <a:srgbClr val="FF6600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Java platform</a:t>
            </a:r>
            <a:endParaRPr lang="ru-RU" altLang="en-US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Java platform</a:t>
            </a:r>
          </a:p>
          <a:p>
            <a:pPr>
              <a:defRPr/>
            </a:pPr>
            <a:r>
              <a:rPr lang="ru-RU" dirty="0" smtClean="0"/>
              <a:t>Java – </a:t>
            </a:r>
            <a:r>
              <a:rPr lang="en-US" i="1" dirty="0" smtClean="0"/>
              <a:t>platform</a:t>
            </a:r>
            <a:r>
              <a:rPr lang="ru-RU" dirty="0" smtClean="0"/>
              <a:t> </a:t>
            </a:r>
            <a:r>
              <a:rPr lang="en-US" dirty="0" smtClean="0"/>
              <a:t>of development and execution of applications (programs)</a:t>
            </a:r>
          </a:p>
          <a:p>
            <a:pPr>
              <a:defRPr/>
            </a:pPr>
            <a:r>
              <a:rPr lang="en-US" dirty="0" smtClean="0"/>
              <a:t>The base is the programming </a:t>
            </a:r>
            <a:r>
              <a:rPr lang="en-US" dirty="0" smtClean="0"/>
              <a:t>la</a:t>
            </a:r>
            <a:r>
              <a:rPr lang="pl-PL" dirty="0" smtClean="0"/>
              <a:t>n</a:t>
            </a:r>
            <a:r>
              <a:rPr lang="en-US" dirty="0" err="1" smtClean="0"/>
              <a:t>guage</a:t>
            </a:r>
            <a:r>
              <a:rPr lang="ru-RU" dirty="0" smtClean="0"/>
              <a:t> </a:t>
            </a:r>
            <a:r>
              <a:rPr lang="ru-RU" dirty="0" smtClean="0"/>
              <a:t>Java</a:t>
            </a:r>
          </a:p>
          <a:p>
            <a:pPr>
              <a:defRPr/>
            </a:pPr>
            <a:r>
              <a:rPr lang="en-US" dirty="0" smtClean="0"/>
              <a:t>Main principal</a:t>
            </a:r>
            <a:r>
              <a:rPr lang="ru-RU" dirty="0" smtClean="0"/>
              <a:t> – WORE</a:t>
            </a:r>
            <a:br>
              <a:rPr lang="ru-RU" dirty="0" smtClean="0"/>
            </a:br>
            <a:r>
              <a:rPr lang="ru-RU" dirty="0" smtClean="0"/>
              <a:t>(Write Once Run Everywhere)</a:t>
            </a:r>
          </a:p>
          <a:p>
            <a:pPr>
              <a:defRPr/>
            </a:pPr>
            <a:r>
              <a:rPr lang="en-US" dirty="0" smtClean="0"/>
              <a:t>That means total cross-platform transferability</a:t>
            </a:r>
            <a:endParaRPr lang="ru-RU" dirty="0" smtClean="0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Java platform</a:t>
            </a:r>
            <a:endParaRPr lang="ru-RU" altLang="en-US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Java-applications transferability</a:t>
            </a:r>
          </a:p>
          <a:p>
            <a:pPr>
              <a:defRPr/>
            </a:pPr>
            <a:r>
              <a:rPr lang="en-US" dirty="0" smtClean="0"/>
              <a:t>To</a:t>
            </a:r>
            <a:r>
              <a:rPr lang="ru-RU" dirty="0" smtClean="0"/>
              <a:t> </a:t>
            </a:r>
            <a:r>
              <a:rPr lang="en-US" i="1" dirty="0" smtClean="0"/>
              <a:t>start</a:t>
            </a:r>
            <a:r>
              <a:rPr lang="ru-RU" dirty="0" smtClean="0"/>
              <a:t> </a:t>
            </a:r>
            <a:r>
              <a:rPr lang="en-US" dirty="0" smtClean="0"/>
              <a:t>java-application</a:t>
            </a:r>
            <a:r>
              <a:rPr lang="ru-RU" dirty="0" smtClean="0"/>
              <a:t> </a:t>
            </a:r>
            <a:r>
              <a:rPr lang="en-US" dirty="0" smtClean="0"/>
              <a:t>you need special software </a:t>
            </a:r>
            <a:r>
              <a:rPr lang="ru-RU" dirty="0" smtClean="0"/>
              <a:t>– </a:t>
            </a:r>
            <a:r>
              <a:rPr lang="en-US" dirty="0" smtClean="0"/>
              <a:t>Java Virtual Machine (JVM or</a:t>
            </a:r>
            <a:r>
              <a:rPr lang="ru-RU" dirty="0" smtClean="0"/>
              <a:t> </a:t>
            </a:r>
            <a:r>
              <a:rPr lang="en-US" dirty="0" smtClean="0"/>
              <a:t>JRE)</a:t>
            </a:r>
          </a:p>
          <a:p>
            <a:pPr>
              <a:defRPr/>
            </a:pPr>
            <a:r>
              <a:rPr lang="en-US" dirty="0" smtClean="0"/>
              <a:t>Java-application</a:t>
            </a:r>
            <a:r>
              <a:rPr lang="ru-RU" dirty="0" smtClean="0"/>
              <a:t> </a:t>
            </a:r>
            <a:r>
              <a:rPr lang="en-US" dirty="0" smtClean="0"/>
              <a:t>can be started at any program-hardware based platform for which </a:t>
            </a:r>
            <a:r>
              <a:rPr lang="ru-RU" dirty="0" smtClean="0"/>
              <a:t> </a:t>
            </a:r>
            <a:r>
              <a:rPr lang="en-US" dirty="0" smtClean="0"/>
              <a:t>JVM is written</a:t>
            </a:r>
            <a:endParaRPr lang="ru-RU" dirty="0" smtClean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33797" name="TextBox 1"/>
          <p:cNvSpPr txBox="1">
            <a:spLocks noChangeArrowheads="1"/>
          </p:cNvSpPr>
          <p:nvPr/>
        </p:nvSpPr>
        <p:spPr bwMode="auto">
          <a:xfrm>
            <a:off x="3132138" y="5111750"/>
            <a:ext cx="26638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800"/>
              <a:t>http://java.com</a:t>
            </a:r>
            <a:endParaRPr lang="ru-RU" altLang="en-US" sz="2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Java Platform</a:t>
            </a:r>
            <a:endParaRPr lang="ru-RU" alt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Java-applications Transferability</a:t>
            </a:r>
          </a:p>
          <a:p>
            <a:pPr>
              <a:defRPr/>
            </a:pPr>
            <a:endParaRPr lang="ru-RU" dirty="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34821" name="Object 10"/>
          <p:cNvGraphicFramePr>
            <a:graphicFrameLocks noChangeAspect="1"/>
          </p:cNvGraphicFramePr>
          <p:nvPr/>
        </p:nvGraphicFramePr>
        <p:xfrm>
          <a:off x="466725" y="1628775"/>
          <a:ext cx="8210550" cy="422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0" name="Visio" r:id="rId4" imgW="8210702" imgH="4227271" progId="Visio.Drawing.11">
                  <p:embed/>
                </p:oleObj>
              </mc:Choice>
              <mc:Fallback>
                <p:oleObj name="Visio" r:id="rId4" imgW="8210702" imgH="4227271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628775"/>
                        <a:ext cx="8210550" cy="422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Text Box 11"/>
          <p:cNvSpPr txBox="1">
            <a:spLocks noChangeArrowheads="1"/>
          </p:cNvSpPr>
          <p:nvPr/>
        </p:nvSpPr>
        <p:spPr bwMode="auto">
          <a:xfrm>
            <a:off x="4859338" y="1700213"/>
            <a:ext cx="1851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Java-application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34823" name="Text Box 12"/>
          <p:cNvSpPr txBox="1">
            <a:spLocks noChangeArrowheads="1"/>
          </p:cNvSpPr>
          <p:nvPr/>
        </p:nvSpPr>
        <p:spPr bwMode="auto">
          <a:xfrm>
            <a:off x="4643438" y="2133600"/>
            <a:ext cx="2736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Can work on any platform where JVM is realized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34824" name="Text Box 13"/>
          <p:cNvSpPr txBox="1">
            <a:spLocks noChangeArrowheads="1"/>
          </p:cNvSpPr>
          <p:nvPr/>
        </p:nvSpPr>
        <p:spPr bwMode="auto">
          <a:xfrm>
            <a:off x="250825" y="5989638"/>
            <a:ext cx="1457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FF6600"/>
                </a:solidFill>
              </a:rPr>
              <a:t>Super computer</a:t>
            </a:r>
            <a:endParaRPr lang="ru-RU" altLang="en-US" sz="1400">
              <a:solidFill>
                <a:srgbClr val="FF6600"/>
              </a:solidFill>
            </a:endParaRPr>
          </a:p>
        </p:txBody>
      </p:sp>
      <p:sp>
        <p:nvSpPr>
          <p:cNvPr id="34825" name="Text Box 14"/>
          <p:cNvSpPr txBox="1">
            <a:spLocks noChangeArrowheads="1"/>
          </p:cNvSpPr>
          <p:nvPr/>
        </p:nvSpPr>
        <p:spPr bwMode="auto">
          <a:xfrm>
            <a:off x="1709738" y="5791200"/>
            <a:ext cx="2114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FF6600"/>
                </a:solidFill>
              </a:rPr>
              <a:t>Application server under</a:t>
            </a:r>
          </a:p>
          <a:p>
            <a:pPr algn="ctr" eaLnBrk="1" hangingPunct="1"/>
            <a:r>
              <a:rPr lang="ru-RU" altLang="en-US" sz="1400">
                <a:solidFill>
                  <a:srgbClr val="FF6600"/>
                </a:solidFill>
              </a:rPr>
              <a:t> </a:t>
            </a:r>
            <a:r>
              <a:rPr lang="en-US" altLang="en-US" sz="1400">
                <a:solidFill>
                  <a:srgbClr val="FF6600"/>
                </a:solidFill>
              </a:rPr>
              <a:t>Unix</a:t>
            </a:r>
            <a:endParaRPr lang="ru-RU" altLang="en-US" sz="1400">
              <a:solidFill>
                <a:srgbClr val="FF6600"/>
              </a:solidFill>
            </a:endParaRPr>
          </a:p>
        </p:txBody>
      </p:sp>
      <p:sp>
        <p:nvSpPr>
          <p:cNvPr id="34826" name="Text Box 15"/>
          <p:cNvSpPr txBox="1">
            <a:spLocks noChangeArrowheads="1"/>
          </p:cNvSpPr>
          <p:nvPr/>
        </p:nvSpPr>
        <p:spPr bwMode="auto">
          <a:xfrm>
            <a:off x="3406775" y="6007100"/>
            <a:ext cx="1973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FF6600"/>
                </a:solidFill>
              </a:rPr>
              <a:t>Working station under </a:t>
            </a:r>
          </a:p>
          <a:p>
            <a:pPr algn="ctr" eaLnBrk="1" hangingPunct="1"/>
            <a:r>
              <a:rPr lang="en-US" altLang="en-US" sz="1400">
                <a:solidFill>
                  <a:srgbClr val="FF6600"/>
                </a:solidFill>
              </a:rPr>
              <a:t>Windows</a:t>
            </a:r>
            <a:endParaRPr lang="ru-RU" altLang="en-US" sz="1400">
              <a:solidFill>
                <a:srgbClr val="FF6600"/>
              </a:solidFill>
            </a:endParaRPr>
          </a:p>
        </p:txBody>
      </p:sp>
      <p:sp>
        <p:nvSpPr>
          <p:cNvPr id="34827" name="Text Box 16"/>
          <p:cNvSpPr txBox="1">
            <a:spLocks noChangeArrowheads="1"/>
          </p:cNvSpPr>
          <p:nvPr/>
        </p:nvSpPr>
        <p:spPr bwMode="auto">
          <a:xfrm>
            <a:off x="4543425" y="5791200"/>
            <a:ext cx="2719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FF6600"/>
                </a:solidFill>
              </a:rPr>
              <a:t>Working station under</a:t>
            </a:r>
            <a:r>
              <a:rPr lang="ru-RU" altLang="en-US" sz="1400">
                <a:solidFill>
                  <a:srgbClr val="FF6600"/>
                </a:solidFill>
              </a:rPr>
              <a:t> </a:t>
            </a:r>
            <a:r>
              <a:rPr lang="en-US" altLang="en-US" sz="1400">
                <a:solidFill>
                  <a:srgbClr val="FF6600"/>
                </a:solidFill>
              </a:rPr>
              <a:t>MAC OS</a:t>
            </a:r>
            <a:endParaRPr lang="ru-RU" altLang="en-US" sz="1400">
              <a:solidFill>
                <a:srgbClr val="FF6600"/>
              </a:solidFill>
            </a:endParaRPr>
          </a:p>
        </p:txBody>
      </p:sp>
      <p:sp>
        <p:nvSpPr>
          <p:cNvPr id="34828" name="Text Box 17"/>
          <p:cNvSpPr txBox="1">
            <a:spLocks noChangeArrowheads="1"/>
          </p:cNvSpPr>
          <p:nvPr/>
        </p:nvSpPr>
        <p:spPr bwMode="auto">
          <a:xfrm>
            <a:off x="6619875" y="5992813"/>
            <a:ext cx="1041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FF6600"/>
                </a:solidFill>
              </a:rPr>
              <a:t>Cell phone</a:t>
            </a:r>
            <a:endParaRPr lang="ru-RU" altLang="en-US" sz="1400">
              <a:solidFill>
                <a:srgbClr val="FF6600"/>
              </a:solidFill>
            </a:endParaRPr>
          </a:p>
        </p:txBody>
      </p:sp>
      <p:sp>
        <p:nvSpPr>
          <p:cNvPr id="34829" name="Text Box 18"/>
          <p:cNvSpPr txBox="1">
            <a:spLocks noChangeArrowheads="1"/>
          </p:cNvSpPr>
          <p:nvPr/>
        </p:nvSpPr>
        <p:spPr bwMode="auto">
          <a:xfrm>
            <a:off x="7651750" y="5791200"/>
            <a:ext cx="950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400">
                <a:solidFill>
                  <a:srgbClr val="FF6600"/>
                </a:solidFill>
              </a:rPr>
              <a:t>Handheld</a:t>
            </a:r>
            <a:endParaRPr lang="ru-RU" altLang="en-US" sz="140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Java Platform</a:t>
            </a:r>
            <a:endParaRPr lang="ru-RU" altLang="en-US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ru-RU" dirty="0" smtClean="0"/>
              <a:t>Java</a:t>
            </a:r>
            <a:r>
              <a:rPr lang="en-US" dirty="0" smtClean="0"/>
              <a:t> editions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For different </a:t>
            </a:r>
            <a:r>
              <a:rPr lang="en-US" i="1" dirty="0" smtClean="0"/>
              <a:t>goals</a:t>
            </a:r>
            <a:r>
              <a:rPr lang="ru-RU" dirty="0" smtClean="0"/>
              <a:t> </a:t>
            </a:r>
            <a:r>
              <a:rPr lang="en-US" dirty="0" smtClean="0"/>
              <a:t>separate standards and set of libraries were developed</a:t>
            </a:r>
            <a:r>
              <a:rPr lang="ru-RU" dirty="0" smtClean="0"/>
              <a:t> –</a:t>
            </a:r>
            <a:r>
              <a:rPr lang="en-US" dirty="0" smtClean="0"/>
              <a:t> </a:t>
            </a:r>
            <a:r>
              <a:rPr lang="en-US" i="1" dirty="0" smtClean="0"/>
              <a:t>editions</a:t>
            </a:r>
          </a:p>
          <a:p>
            <a:pPr>
              <a:defRPr/>
            </a:pPr>
            <a:r>
              <a:rPr lang="en-US" dirty="0" smtClean="0"/>
              <a:t>The language in all</a:t>
            </a:r>
            <a:r>
              <a:rPr lang="ru-RU" dirty="0" smtClean="0"/>
              <a:t> </a:t>
            </a:r>
            <a:r>
              <a:rPr lang="en-US" dirty="0" smtClean="0"/>
              <a:t>editions is single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There are three editions</a:t>
            </a:r>
            <a:r>
              <a:rPr lang="ru-RU" dirty="0" smtClean="0"/>
              <a:t>:</a:t>
            </a:r>
            <a:endParaRPr lang="en-US" dirty="0" smtClean="0"/>
          </a:p>
          <a:p>
            <a:pPr lvl="1">
              <a:defRPr/>
            </a:pPr>
            <a:r>
              <a:rPr lang="fr-FR" dirty="0" smtClean="0"/>
              <a:t>J2SE (Java2 Standard Edition)</a:t>
            </a:r>
          </a:p>
          <a:p>
            <a:pPr lvl="1">
              <a:defRPr/>
            </a:pPr>
            <a:r>
              <a:rPr lang="fr-FR" dirty="0" smtClean="0"/>
              <a:t>J2EE (Java2 Enterprise Edition)</a:t>
            </a:r>
          </a:p>
          <a:p>
            <a:pPr lvl="1">
              <a:defRPr/>
            </a:pPr>
            <a:r>
              <a:rPr lang="fr-FR" dirty="0" smtClean="0"/>
              <a:t>J2ME (Java2 Micro Edition)</a:t>
            </a:r>
            <a:endParaRPr lang="ru-RU" dirty="0" smtClean="0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Java Platform</a:t>
            </a:r>
            <a:endParaRPr lang="ru-RU" altLang="en-US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Conclusions of Java </a:t>
            </a:r>
            <a:r>
              <a:rPr lang="en-US" dirty="0" smtClean="0"/>
              <a:t>platform</a:t>
            </a:r>
          </a:p>
          <a:p>
            <a:pPr marL="231775" lvl="1" indent="0">
              <a:buFont typeface="Wingdings" pitchFamily="2" charset="2"/>
              <a:buNone/>
              <a:defRPr/>
            </a:pPr>
            <a:r>
              <a:rPr lang="en-US" dirty="0" smtClean="0"/>
              <a:t>Terms discussed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Java platform</a:t>
            </a:r>
          </a:p>
          <a:p>
            <a:pPr lvl="1">
              <a:defRPr/>
            </a:pPr>
            <a:r>
              <a:rPr lang="en-US" dirty="0" smtClean="0"/>
              <a:t>Transferability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Editions</a:t>
            </a:r>
            <a:endParaRPr lang="ru-RU" dirty="0" smtClean="0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ChangeArrowheads="1"/>
          </p:cNvSpPr>
          <p:nvPr/>
        </p:nvSpPr>
        <p:spPr bwMode="auto">
          <a:xfrm>
            <a:off x="2219325" y="2947988"/>
            <a:ext cx="5553075" cy="89535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59" name="Rectangle 2"/>
          <p:cNvSpPr>
            <a:spLocks noChangeArrowheads="1"/>
          </p:cNvSpPr>
          <p:nvPr/>
        </p:nvSpPr>
        <p:spPr bwMode="auto">
          <a:xfrm>
            <a:off x="2219325" y="2003425"/>
            <a:ext cx="5553075" cy="89535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2219325" y="1076325"/>
            <a:ext cx="5553075" cy="89535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2286000" y="2195513"/>
            <a:ext cx="5438775" cy="49053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108000" rIns="108000" bIns="1080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4080"/>
                </a:solidFill>
                <a:ea typeface="文泉驛微米黑" charset="0"/>
                <a:cs typeface="文泉驛微米黑" charset="0"/>
              </a:rPr>
              <a:t>Java Platform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2286000" y="1268413"/>
            <a:ext cx="5438775" cy="49053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108000" rIns="108000" bIns="1080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4080"/>
                </a:solidFill>
                <a:ea typeface="文泉驛微米黑" charset="0"/>
                <a:cs typeface="文泉驛微米黑" charset="0"/>
              </a:rPr>
              <a:t>Introduction</a:t>
            </a:r>
            <a:endParaRPr lang="ru-RU" altLang="en-US">
              <a:solidFill>
                <a:srgbClr val="004080"/>
              </a:solidFill>
              <a:ea typeface="文泉驛微米黑" charset="0"/>
              <a:cs typeface="文泉驛微米黑" charset="0"/>
            </a:endParaRP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2286000" y="3140075"/>
            <a:ext cx="5438775" cy="49053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108000" rIns="108000" bIns="1080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4080"/>
                </a:solidFill>
                <a:ea typeface="文泉驛微米黑" charset="0"/>
                <a:cs typeface="文泉驛微米黑" charset="0"/>
              </a:rPr>
              <a:t>J2SE Technologies</a:t>
            </a: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1352550" y="2947988"/>
            <a:ext cx="752475" cy="8953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ru-RU" altLang="en-US" sz="54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1352550" y="2003425"/>
            <a:ext cx="752475" cy="8953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ru-RU" altLang="en-US" sz="54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1352550" y="1076325"/>
            <a:ext cx="752475" cy="8953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ru-RU" altLang="en-US" sz="54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2219325" y="5719763"/>
            <a:ext cx="5553075" cy="89535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2219325" y="4810125"/>
            <a:ext cx="5553075" cy="89535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2219325" y="3883025"/>
            <a:ext cx="5553075" cy="89535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2286000" y="5002213"/>
            <a:ext cx="5438775" cy="49053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108000" rIns="108000" bIns="1080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4080"/>
                </a:solidFill>
                <a:ea typeface="文泉驛微米黑" charset="0"/>
                <a:cs typeface="文泉驛微米黑" charset="0"/>
              </a:rPr>
              <a:t>J2EE Technologies </a:t>
            </a:r>
          </a:p>
        </p:txBody>
      </p:sp>
      <p:sp>
        <p:nvSpPr>
          <p:cNvPr id="19471" name="Text Box 15"/>
          <p:cNvSpPr txBox="1">
            <a:spLocks noChangeArrowheads="1"/>
          </p:cNvSpPr>
          <p:nvPr/>
        </p:nvSpPr>
        <p:spPr bwMode="auto">
          <a:xfrm>
            <a:off x="2286000" y="4075113"/>
            <a:ext cx="5438775" cy="49053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108000" rIns="108000" bIns="1080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en-US">
                <a:solidFill>
                  <a:srgbClr val="004080"/>
                </a:solidFill>
                <a:ea typeface="文泉驛微米黑" charset="0"/>
                <a:cs typeface="文泉驛微米黑" charset="0"/>
              </a:rPr>
              <a:t>J2ME</a:t>
            </a:r>
            <a:r>
              <a:rPr lang="en-US" altLang="en-US">
                <a:solidFill>
                  <a:srgbClr val="004080"/>
                </a:solidFill>
                <a:ea typeface="文泉驛微米黑" charset="0"/>
                <a:cs typeface="文泉驛微米黑" charset="0"/>
              </a:rPr>
              <a:t> Technologies</a:t>
            </a:r>
            <a:endParaRPr lang="ru-RU" altLang="en-US">
              <a:solidFill>
                <a:srgbClr val="004080"/>
              </a:solidFill>
              <a:ea typeface="文泉驛微米黑" charset="0"/>
              <a:cs typeface="文泉驛微米黑" charset="0"/>
            </a:endParaRPr>
          </a:p>
        </p:txBody>
      </p:sp>
      <p:sp>
        <p:nvSpPr>
          <p:cNvPr id="19472" name="Text Box 16"/>
          <p:cNvSpPr txBox="1">
            <a:spLocks noChangeArrowheads="1"/>
          </p:cNvSpPr>
          <p:nvPr/>
        </p:nvSpPr>
        <p:spPr bwMode="auto">
          <a:xfrm>
            <a:off x="2286000" y="5911850"/>
            <a:ext cx="5438775" cy="49053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108000" rIns="108000" bIns="1080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4080"/>
                </a:solidFill>
                <a:ea typeface="文泉驛微米黑" charset="0"/>
                <a:cs typeface="文泉驛微米黑" charset="0"/>
              </a:rPr>
              <a:t>Related Technologies and Products</a:t>
            </a: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1352550" y="5719763"/>
            <a:ext cx="752475" cy="8953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ru-RU" altLang="en-US" sz="5400" b="1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9474" name="Rectangle 18"/>
          <p:cNvSpPr>
            <a:spLocks noChangeArrowheads="1"/>
          </p:cNvSpPr>
          <p:nvPr/>
        </p:nvSpPr>
        <p:spPr bwMode="auto">
          <a:xfrm>
            <a:off x="1352550" y="4810125"/>
            <a:ext cx="752475" cy="8953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ru-RU" altLang="en-US" sz="5400" b="1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1352550" y="3883025"/>
            <a:ext cx="752475" cy="89535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ru-RU" altLang="en-US" sz="54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947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Contents</a:t>
            </a:r>
            <a:endParaRPr lang="ru-RU" alt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Seminar plan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Introduction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Java platform</a:t>
            </a:r>
            <a:endParaRPr lang="ru-RU" dirty="0" smtClean="0"/>
          </a:p>
          <a:p>
            <a:pPr>
              <a:defRPr/>
            </a:pPr>
            <a:r>
              <a:rPr lang="en-US" b="1" dirty="0" smtClean="0"/>
              <a:t>J2SE-technologies</a:t>
            </a:r>
            <a:endParaRPr lang="ru-RU" b="1" dirty="0" smtClean="0"/>
          </a:p>
          <a:p>
            <a:pPr>
              <a:defRPr/>
            </a:pPr>
            <a:r>
              <a:rPr lang="en-US" dirty="0" smtClean="0"/>
              <a:t>J2ME-technologies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J2EE-technologies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Related technologies and products</a:t>
            </a:r>
            <a:endParaRPr lang="ru-RU" dirty="0" smtClean="0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41438"/>
            <a:ext cx="824865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Freeform 14"/>
          <p:cNvSpPr>
            <a:spLocks/>
          </p:cNvSpPr>
          <p:nvPr/>
        </p:nvSpPr>
        <p:spPr bwMode="auto">
          <a:xfrm>
            <a:off x="1908175" y="3429000"/>
            <a:ext cx="2943225" cy="3243263"/>
          </a:xfrm>
          <a:custGeom>
            <a:avLst/>
            <a:gdLst>
              <a:gd name="T0" fmla="*/ 0 w 1854"/>
              <a:gd name="T1" fmla="*/ 2147483647 h 2043"/>
              <a:gd name="T2" fmla="*/ 0 w 1854"/>
              <a:gd name="T3" fmla="*/ 2147483647 h 2043"/>
              <a:gd name="T4" fmla="*/ 2147483647 w 1854"/>
              <a:gd name="T5" fmla="*/ 2147483647 h 2043"/>
              <a:gd name="T6" fmla="*/ 2147483647 w 1854"/>
              <a:gd name="T7" fmla="*/ 2147483647 h 2043"/>
              <a:gd name="T8" fmla="*/ 2147483647 w 1854"/>
              <a:gd name="T9" fmla="*/ 2147483647 h 2043"/>
              <a:gd name="T10" fmla="*/ 2147483647 w 1854"/>
              <a:gd name="T11" fmla="*/ 2147483647 h 2043"/>
              <a:gd name="T12" fmla="*/ 2147483647 w 1854"/>
              <a:gd name="T13" fmla="*/ 2147483647 h 2043"/>
              <a:gd name="T14" fmla="*/ 2147483647 w 1854"/>
              <a:gd name="T15" fmla="*/ 0 h 2043"/>
              <a:gd name="T16" fmla="*/ 2147483647 w 1854"/>
              <a:gd name="T17" fmla="*/ 2147483647 h 2043"/>
              <a:gd name="T18" fmla="*/ 0 w 1854"/>
              <a:gd name="T19" fmla="*/ 2147483647 h 20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54"/>
              <a:gd name="T31" fmla="*/ 0 h 2043"/>
              <a:gd name="T32" fmla="*/ 1854 w 1854"/>
              <a:gd name="T33" fmla="*/ 2043 h 204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54" h="2043">
                <a:moveTo>
                  <a:pt x="0" y="138"/>
                </a:moveTo>
                <a:lnTo>
                  <a:pt x="0" y="2043"/>
                </a:lnTo>
                <a:lnTo>
                  <a:pt x="1846" y="2034"/>
                </a:lnTo>
                <a:lnTo>
                  <a:pt x="1854" y="817"/>
                </a:lnTo>
                <a:lnTo>
                  <a:pt x="1179" y="546"/>
                </a:lnTo>
                <a:lnTo>
                  <a:pt x="680" y="546"/>
                </a:lnTo>
                <a:lnTo>
                  <a:pt x="684" y="138"/>
                </a:lnTo>
                <a:lnTo>
                  <a:pt x="562" y="0"/>
                </a:lnTo>
                <a:lnTo>
                  <a:pt x="136" y="2"/>
                </a:lnTo>
                <a:lnTo>
                  <a:pt x="0" y="138"/>
                </a:lnTo>
                <a:close/>
              </a:path>
            </a:pathLst>
          </a:custGeom>
          <a:solidFill>
            <a:srgbClr val="EAEAEA">
              <a:alpha val="0"/>
            </a:srgbClr>
          </a:solidFill>
          <a:ln w="25400">
            <a:solidFill>
              <a:srgbClr val="FF66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Java-technologies map</a:t>
            </a:r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J2SE</a:t>
            </a:r>
          </a:p>
          <a:p>
            <a:pPr>
              <a:defRPr/>
            </a:pPr>
            <a:r>
              <a:rPr lang="en-US" dirty="0" smtClean="0"/>
              <a:t>The so called “</a:t>
            </a:r>
            <a:r>
              <a:rPr lang="ru-RU" dirty="0" err="1" smtClean="0"/>
              <a:t>core</a:t>
            </a:r>
            <a:r>
              <a:rPr lang="ru-RU" dirty="0" smtClean="0"/>
              <a:t> </a:t>
            </a:r>
            <a:r>
              <a:rPr lang="ru-RU" dirty="0" err="1" smtClean="0"/>
              <a:t>java</a:t>
            </a:r>
            <a:r>
              <a:rPr lang="en-US" dirty="0" smtClean="0"/>
              <a:t>”, is the core of the platform</a:t>
            </a:r>
          </a:p>
          <a:p>
            <a:pPr>
              <a:defRPr/>
            </a:pPr>
            <a:r>
              <a:rPr lang="en-US" dirty="0" smtClean="0"/>
              <a:t>The platform for development and start of applications on the </a:t>
            </a:r>
            <a:r>
              <a:rPr lang="en-US" i="1" dirty="0" smtClean="0"/>
              <a:t>client</a:t>
            </a:r>
            <a:r>
              <a:rPr lang="ru-RU" dirty="0" smtClean="0"/>
              <a:t> </a:t>
            </a:r>
            <a:r>
              <a:rPr lang="en-US" dirty="0" smtClean="0"/>
              <a:t>working places</a:t>
            </a:r>
          </a:p>
          <a:p>
            <a:pPr>
              <a:defRPr/>
            </a:pPr>
            <a:r>
              <a:rPr lang="ru-RU" dirty="0" smtClean="0"/>
              <a:t>J2SE </a:t>
            </a:r>
            <a:r>
              <a:rPr lang="en-US" dirty="0" smtClean="0"/>
              <a:t>standard describes</a:t>
            </a:r>
            <a:r>
              <a:rPr lang="ru-RU" dirty="0" smtClean="0"/>
              <a:t> Java </a:t>
            </a:r>
            <a:r>
              <a:rPr lang="en-US" dirty="0" smtClean="0"/>
              <a:t>language and minimum necessary set of system libraries</a:t>
            </a:r>
            <a:endParaRPr lang="ru-RU" dirty="0" smtClean="0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J2SE</a:t>
            </a:r>
          </a:p>
          <a:p>
            <a:pPr>
              <a:defRPr/>
            </a:pPr>
            <a:r>
              <a:rPr lang="en-US" dirty="0" smtClean="0"/>
              <a:t>As a rule</a:t>
            </a:r>
            <a:r>
              <a:rPr lang="ru-RU" dirty="0" smtClean="0"/>
              <a:t>, </a:t>
            </a:r>
            <a:r>
              <a:rPr lang="ru-RU" i="1" dirty="0" smtClean="0"/>
              <a:t>J2SE-</a:t>
            </a:r>
            <a:r>
              <a:rPr lang="en-US" i="1" dirty="0" smtClean="0"/>
              <a:t>applications</a:t>
            </a:r>
            <a:r>
              <a:rPr lang="ru-RU" i="1" dirty="0" smtClean="0"/>
              <a:t> </a:t>
            </a:r>
            <a:r>
              <a:rPr lang="en-US" dirty="0" smtClean="0"/>
              <a:t>work on client servers</a:t>
            </a:r>
            <a:endParaRPr lang="ru-RU" dirty="0" smtClean="0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40965" name="Object 9"/>
          <p:cNvGraphicFramePr>
            <a:graphicFrameLocks noChangeAspect="1"/>
          </p:cNvGraphicFramePr>
          <p:nvPr/>
        </p:nvGraphicFramePr>
        <p:xfrm>
          <a:off x="2843213" y="3789363"/>
          <a:ext cx="3240087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6" name="Visio" r:id="rId4" imgW="1803197" imgH="1279550" progId="Visio.Drawing.11">
                  <p:embed/>
                </p:oleObj>
              </mc:Choice>
              <mc:Fallback>
                <p:oleObj name="Visio" r:id="rId4" imgW="1803197" imgH="127955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789363"/>
                        <a:ext cx="3240087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Graphical libraries</a:t>
            </a:r>
          </a:p>
          <a:p>
            <a:pPr>
              <a:defRPr/>
            </a:pPr>
            <a:r>
              <a:rPr lang="en-US" dirty="0" smtClean="0"/>
              <a:t>Are the part of </a:t>
            </a:r>
            <a:r>
              <a:rPr lang="ru-RU" dirty="0" smtClean="0"/>
              <a:t>J2SE</a:t>
            </a:r>
            <a:r>
              <a:rPr lang="en-US" dirty="0" smtClean="0"/>
              <a:t> platform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Allow to develop</a:t>
            </a:r>
            <a:br>
              <a:rPr lang="en-US" dirty="0" smtClean="0"/>
            </a:br>
            <a:r>
              <a:rPr lang="ru-RU" dirty="0" smtClean="0"/>
              <a:t>java-</a:t>
            </a:r>
            <a:r>
              <a:rPr lang="en-US" dirty="0" smtClean="0"/>
              <a:t>programs with graphical users interface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Libraries in the order of importance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pl-PL" i="1" dirty="0" smtClean="0"/>
              <a:t>JavaFX (new library)</a:t>
            </a:r>
          </a:p>
          <a:p>
            <a:pPr lvl="1">
              <a:defRPr/>
            </a:pPr>
            <a:r>
              <a:rPr lang="ru-RU" i="1" dirty="0" smtClean="0"/>
              <a:t>Swing</a:t>
            </a:r>
            <a:r>
              <a:rPr lang="en-US" i="1" dirty="0" smtClean="0"/>
              <a:t> </a:t>
            </a:r>
            <a:r>
              <a:rPr lang="en-US" i="1" dirty="0" smtClean="0"/>
              <a:t>(the most </a:t>
            </a:r>
            <a:r>
              <a:rPr lang="en-US" i="1" dirty="0" smtClean="0"/>
              <a:t>popular</a:t>
            </a:r>
            <a:r>
              <a:rPr lang="pl-PL" i="1" dirty="0" smtClean="0"/>
              <a:t>, but abbadoned</a:t>
            </a:r>
            <a:r>
              <a:rPr lang="en-US" i="1" dirty="0" smtClean="0"/>
              <a:t>)</a:t>
            </a:r>
            <a:endParaRPr lang="ru-RU" i="1" dirty="0" smtClean="0"/>
          </a:p>
          <a:p>
            <a:pPr lvl="1">
              <a:defRPr/>
            </a:pPr>
            <a:r>
              <a:rPr lang="ru-RU" i="1" dirty="0" smtClean="0"/>
              <a:t>SWT</a:t>
            </a:r>
            <a:r>
              <a:rPr lang="pl-PL" i="1" dirty="0" smtClean="0"/>
              <a:t> (by IBM)</a:t>
            </a:r>
            <a:endParaRPr lang="ru-RU" i="1" dirty="0" smtClean="0"/>
          </a:p>
          <a:p>
            <a:pPr lvl="1">
              <a:defRPr/>
            </a:pPr>
            <a:r>
              <a:rPr lang="ru-RU" i="1" dirty="0" smtClean="0"/>
              <a:t>AWT </a:t>
            </a:r>
            <a:r>
              <a:rPr lang="ru-RU" i="1" dirty="0" smtClean="0"/>
              <a:t>(</a:t>
            </a:r>
            <a:r>
              <a:rPr lang="pl-PL" i="1" dirty="0" smtClean="0"/>
              <a:t>oldest, </a:t>
            </a:r>
            <a:r>
              <a:rPr lang="en-US" i="1" dirty="0" smtClean="0"/>
              <a:t>the </a:t>
            </a:r>
            <a:r>
              <a:rPr lang="en-US" i="1" dirty="0" smtClean="0"/>
              <a:t>least popular</a:t>
            </a:r>
            <a:r>
              <a:rPr lang="ru-RU" i="1" dirty="0" smtClean="0"/>
              <a:t>)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22"/>
          <p:cNvGraphicFramePr>
            <a:graphicFrameLocks noChangeAspect="1"/>
          </p:cNvGraphicFramePr>
          <p:nvPr/>
        </p:nvGraphicFramePr>
        <p:xfrm>
          <a:off x="4932363" y="1773238"/>
          <a:ext cx="2808287" cy="258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0" name="Visio" r:id="rId4" imgW="1150010" imgH="1059485" progId="Visio.Drawing.11">
                  <p:embed/>
                </p:oleObj>
              </mc:Choice>
              <mc:Fallback>
                <p:oleObj name="Visio" r:id="rId4" imgW="1150010" imgH="1059485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773238"/>
                        <a:ext cx="2808287" cy="258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Graphical libraries</a:t>
            </a:r>
          </a:p>
          <a:p>
            <a:pPr>
              <a:defRPr/>
            </a:pPr>
            <a:endParaRPr lang="ru-RU" dirty="0"/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43014" name="Line 23"/>
          <p:cNvSpPr>
            <a:spLocks noChangeShapeType="1"/>
          </p:cNvSpPr>
          <p:nvPr/>
        </p:nvSpPr>
        <p:spPr bwMode="auto">
          <a:xfrm>
            <a:off x="2484438" y="1844675"/>
            <a:ext cx="3455987" cy="287338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Line 24"/>
          <p:cNvSpPr>
            <a:spLocks noChangeShapeType="1"/>
          </p:cNvSpPr>
          <p:nvPr/>
        </p:nvSpPr>
        <p:spPr bwMode="auto">
          <a:xfrm flipV="1">
            <a:off x="6011863" y="3068638"/>
            <a:ext cx="504825" cy="3313112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6" name="Line 25"/>
          <p:cNvSpPr>
            <a:spLocks noChangeShapeType="1"/>
          </p:cNvSpPr>
          <p:nvPr/>
        </p:nvSpPr>
        <p:spPr bwMode="auto">
          <a:xfrm flipV="1">
            <a:off x="6011863" y="2420938"/>
            <a:ext cx="504825" cy="1584325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26"/>
          <p:cNvSpPr>
            <a:spLocks noChangeShapeType="1"/>
          </p:cNvSpPr>
          <p:nvPr/>
        </p:nvSpPr>
        <p:spPr bwMode="auto">
          <a:xfrm flipV="1">
            <a:off x="4787900" y="2708275"/>
            <a:ext cx="1225550" cy="576263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018" name="Picture 8" descr="Untitled-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1844675"/>
            <a:ext cx="3584575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019" name="Object 11"/>
          <p:cNvGraphicFramePr>
            <a:graphicFrameLocks noChangeAspect="1"/>
          </p:cNvGraphicFramePr>
          <p:nvPr/>
        </p:nvGraphicFramePr>
        <p:xfrm>
          <a:off x="1187450" y="3646488"/>
          <a:ext cx="2138363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1" name="Visio" r:id="rId7" imgW="920801" imgH="1210361" progId="Visio.Drawing.11">
                  <p:embed/>
                </p:oleObj>
              </mc:Choice>
              <mc:Fallback>
                <p:oleObj name="Visio" r:id="rId7" imgW="920801" imgH="1210361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646488"/>
                        <a:ext cx="2138363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Applets</a:t>
            </a:r>
          </a:p>
          <a:p>
            <a:pPr>
              <a:defRPr/>
            </a:pPr>
            <a:r>
              <a:rPr lang="ru-RU" dirty="0" smtClean="0"/>
              <a:t>Java-</a:t>
            </a:r>
            <a:r>
              <a:rPr lang="en-US" dirty="0" smtClean="0"/>
              <a:t>applets</a:t>
            </a:r>
            <a:r>
              <a:rPr lang="ru-RU" dirty="0" smtClean="0"/>
              <a:t> – </a:t>
            </a:r>
            <a:r>
              <a:rPr lang="en-US" dirty="0" smtClean="0"/>
              <a:t>are the small programs with graphical interface that are integrated into </a:t>
            </a:r>
            <a:r>
              <a:rPr lang="ru-RU" dirty="0" smtClean="0"/>
              <a:t>HTML-</a:t>
            </a:r>
            <a:r>
              <a:rPr lang="en-US" dirty="0" smtClean="0"/>
              <a:t>pages</a:t>
            </a:r>
          </a:p>
          <a:p>
            <a:pPr>
              <a:defRPr/>
            </a:pPr>
            <a:r>
              <a:rPr lang="en-US" dirty="0" smtClean="0"/>
              <a:t>Visually applet looks like an area of </a:t>
            </a:r>
            <a:r>
              <a:rPr lang="ru-RU" dirty="0" smtClean="0"/>
              <a:t>HTML-</a:t>
            </a:r>
            <a:r>
              <a:rPr lang="en-US" dirty="0" smtClean="0"/>
              <a:t>page</a:t>
            </a:r>
            <a:r>
              <a:rPr lang="ru-RU" dirty="0" smtClean="0"/>
              <a:t>, </a:t>
            </a:r>
            <a:r>
              <a:rPr lang="en-US" dirty="0" smtClean="0"/>
              <a:t>in which </a:t>
            </a:r>
            <a:r>
              <a:rPr lang="ru-RU" dirty="0" smtClean="0"/>
              <a:t>java-</a:t>
            </a:r>
            <a:r>
              <a:rPr lang="en-US" dirty="0" smtClean="0"/>
              <a:t>program with graphical interface is executed</a:t>
            </a:r>
            <a:endParaRPr lang="ru-RU" dirty="0" smtClean="0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Line 27"/>
          <p:cNvSpPr>
            <a:spLocks noChangeShapeType="1"/>
          </p:cNvSpPr>
          <p:nvPr/>
        </p:nvSpPr>
        <p:spPr bwMode="auto">
          <a:xfrm>
            <a:off x="755650" y="1773238"/>
            <a:ext cx="3382963" cy="4318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5059" name="Object 24"/>
          <p:cNvGraphicFramePr>
            <a:graphicFrameLocks noChangeAspect="1"/>
          </p:cNvGraphicFramePr>
          <p:nvPr/>
        </p:nvGraphicFramePr>
        <p:xfrm>
          <a:off x="3276600" y="1881188"/>
          <a:ext cx="2305050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1" name="Visio" r:id="rId4" imgW="1150010" imgH="1059485" progId="Visio.Drawing.11">
                  <p:embed/>
                </p:oleObj>
              </mc:Choice>
              <mc:Fallback>
                <p:oleObj name="Visio" r:id="rId4" imgW="1150010" imgH="1059485" progId="Visio.Drawing.11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81188"/>
                        <a:ext cx="2305050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Applets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ru-RU" dirty="0"/>
          </a:p>
        </p:txBody>
      </p:sp>
      <p:sp>
        <p:nvSpPr>
          <p:cNvPr id="45062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45063" name="Object 18"/>
          <p:cNvGraphicFramePr>
            <a:graphicFrameLocks noChangeAspect="1"/>
          </p:cNvGraphicFramePr>
          <p:nvPr/>
        </p:nvGraphicFramePr>
        <p:xfrm>
          <a:off x="6372225" y="1268413"/>
          <a:ext cx="2084388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2" name="Visio" r:id="rId6" imgW="1523390" imgH="1947672" progId="Visio.Drawing.11">
                  <p:embed/>
                </p:oleObj>
              </mc:Choice>
              <mc:Fallback>
                <p:oleObj name="Visio" r:id="rId6" imgW="1523390" imgH="1947672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1268413"/>
                        <a:ext cx="2084388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4" name="Text Box 19"/>
          <p:cNvSpPr txBox="1">
            <a:spLocks noChangeArrowheads="1"/>
          </p:cNvSpPr>
          <p:nvPr/>
        </p:nvSpPr>
        <p:spPr bwMode="auto">
          <a:xfrm>
            <a:off x="4284663" y="4221163"/>
            <a:ext cx="1030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Browser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45065" name="Text Box 20"/>
          <p:cNvSpPr txBox="1">
            <a:spLocks noChangeArrowheads="1"/>
          </p:cNvSpPr>
          <p:nvPr/>
        </p:nvSpPr>
        <p:spPr bwMode="auto">
          <a:xfrm>
            <a:off x="6877050" y="3933825"/>
            <a:ext cx="1373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Web-server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45066" name="Line 21"/>
          <p:cNvSpPr>
            <a:spLocks noChangeShapeType="1"/>
          </p:cNvSpPr>
          <p:nvPr/>
        </p:nvSpPr>
        <p:spPr bwMode="auto">
          <a:xfrm>
            <a:off x="5364163" y="2708275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7" name="Line 26"/>
          <p:cNvSpPr>
            <a:spLocks noChangeShapeType="1"/>
          </p:cNvSpPr>
          <p:nvPr/>
        </p:nvSpPr>
        <p:spPr bwMode="auto">
          <a:xfrm flipV="1">
            <a:off x="4284663" y="2924175"/>
            <a:ext cx="287337" cy="3744913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068" name="Picture 9" descr="Untitled-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630363"/>
            <a:ext cx="3751262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069" name="Object 15"/>
          <p:cNvGraphicFramePr>
            <a:graphicFrameLocks noChangeAspect="1"/>
          </p:cNvGraphicFramePr>
          <p:nvPr/>
        </p:nvGraphicFramePr>
        <p:xfrm>
          <a:off x="466725" y="4267200"/>
          <a:ext cx="1617663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3" name="Visio" r:id="rId9" imgW="920801" imgH="1210361" progId="Visio.Drawing.11">
                  <p:embed/>
                </p:oleObj>
              </mc:Choice>
              <mc:Fallback>
                <p:oleObj name="Visio" r:id="rId9" imgW="920801" imgH="1210361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4267200"/>
                        <a:ext cx="1617663" cy="212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0" name="Text Box 25"/>
          <p:cNvSpPr txBox="1">
            <a:spLocks noChangeArrowheads="1"/>
          </p:cNvSpPr>
          <p:nvPr/>
        </p:nvSpPr>
        <p:spPr bwMode="auto">
          <a:xfrm>
            <a:off x="3348038" y="47244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Applet</a:t>
            </a:r>
            <a:endParaRPr lang="ru-RU" altLang="en-US">
              <a:solidFill>
                <a:srgbClr val="FF66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JDBC (Java Database Connectivity)</a:t>
            </a:r>
          </a:p>
          <a:p>
            <a:pPr>
              <a:defRPr/>
            </a:pPr>
            <a:r>
              <a:rPr lang="en-US" dirty="0" smtClean="0"/>
              <a:t>Technology of access to DBMC from java-programs</a:t>
            </a:r>
            <a:endParaRPr lang="ru-RU" dirty="0" smtClean="0"/>
          </a:p>
          <a:p>
            <a:pPr>
              <a:defRPr/>
            </a:pPr>
            <a:r>
              <a:rPr lang="ru-RU" dirty="0" smtClean="0"/>
              <a:t>JDBC</a:t>
            </a:r>
            <a:r>
              <a:rPr lang="en-US" dirty="0" smtClean="0"/>
              <a:t> is divided into client and server</a:t>
            </a:r>
            <a:endParaRPr lang="ru-RU" dirty="0" smtClean="0"/>
          </a:p>
          <a:p>
            <a:pPr>
              <a:defRPr/>
            </a:pPr>
            <a:r>
              <a:rPr lang="ru-RU" dirty="0" smtClean="0"/>
              <a:t>JDBC</a:t>
            </a:r>
            <a:r>
              <a:rPr lang="en-US" dirty="0" smtClean="0"/>
              <a:t> client technology</a:t>
            </a:r>
            <a:r>
              <a:rPr lang="ru-RU" dirty="0" smtClean="0"/>
              <a:t> </a:t>
            </a:r>
            <a:r>
              <a:rPr lang="en-US" dirty="0" smtClean="0"/>
              <a:t>is used for writing “hard” program –clients that are executed on the user’s working places</a:t>
            </a:r>
            <a:endParaRPr lang="ru-RU" dirty="0" smtClean="0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JDBC (client)</a:t>
            </a:r>
          </a:p>
          <a:p>
            <a:pPr>
              <a:defRPr/>
            </a:pPr>
            <a:endParaRPr lang="ru-RU" dirty="0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47109" name="Text Box 11"/>
          <p:cNvSpPr txBox="1">
            <a:spLocks noChangeArrowheads="1"/>
          </p:cNvSpPr>
          <p:nvPr/>
        </p:nvSpPr>
        <p:spPr bwMode="auto">
          <a:xfrm>
            <a:off x="3455988" y="4868863"/>
            <a:ext cx="22320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Java client program to DBMC</a:t>
            </a:r>
            <a:r>
              <a:rPr lang="ru-RU" altLang="en-US">
                <a:solidFill>
                  <a:srgbClr val="FF6600"/>
                </a:solidFill>
              </a:rPr>
              <a:t/>
            </a:r>
            <a:br>
              <a:rPr lang="ru-RU" altLang="en-US">
                <a:solidFill>
                  <a:srgbClr val="FF6600"/>
                </a:solidFill>
              </a:rPr>
            </a:br>
            <a:r>
              <a:rPr lang="ru-RU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uses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JDBC</a:t>
            </a:r>
            <a:r>
              <a:rPr lang="ru-RU" altLang="en-US">
                <a:solidFill>
                  <a:srgbClr val="FF6600"/>
                </a:solidFill>
              </a:rPr>
              <a:t>)</a:t>
            </a:r>
          </a:p>
        </p:txBody>
      </p:sp>
      <p:sp>
        <p:nvSpPr>
          <p:cNvPr id="47110" name="Text Box 12"/>
          <p:cNvSpPr txBox="1">
            <a:spLocks noChangeArrowheads="1"/>
          </p:cNvSpPr>
          <p:nvPr/>
        </p:nvSpPr>
        <p:spPr bwMode="auto">
          <a:xfrm>
            <a:off x="7200900" y="5229225"/>
            <a:ext cx="1692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DBMC</a:t>
            </a:r>
            <a:endParaRPr lang="ru-RU" altLang="en-US">
              <a:solidFill>
                <a:srgbClr val="FF6600"/>
              </a:solidFill>
            </a:endParaRPr>
          </a:p>
        </p:txBody>
      </p:sp>
      <p:graphicFrame>
        <p:nvGraphicFramePr>
          <p:cNvPr id="47111" name="Object 15"/>
          <p:cNvGraphicFramePr>
            <a:graphicFrameLocks noChangeAspect="1"/>
          </p:cNvGraphicFramePr>
          <p:nvPr/>
        </p:nvGraphicFramePr>
        <p:xfrm>
          <a:off x="1042988" y="2205038"/>
          <a:ext cx="7561262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2" name="Visio" r:id="rId4" imgW="4622597" imgH="1892198" progId="Visio.Drawing.11">
                  <p:embed/>
                </p:oleObj>
              </mc:Choice>
              <mc:Fallback>
                <p:oleObj name="Visio" r:id="rId4" imgW="4622597" imgH="1892198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205038"/>
                        <a:ext cx="7561262" cy="309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Seminar Goals</a:t>
            </a:r>
            <a:endParaRPr lang="ru-RU" altLang="en-US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Main goals</a:t>
            </a:r>
            <a:r>
              <a:rPr lang="ru-RU" dirty="0" smtClean="0"/>
              <a:t>:</a:t>
            </a:r>
          </a:p>
          <a:p>
            <a:pPr>
              <a:defRPr/>
            </a:pPr>
            <a:r>
              <a:rPr lang="en-US" i="1" dirty="0" smtClean="0"/>
              <a:t>Acquaintance</a:t>
            </a:r>
            <a:r>
              <a:rPr lang="ru-RU" dirty="0" smtClean="0"/>
              <a:t> </a:t>
            </a:r>
            <a:r>
              <a:rPr lang="en-US" dirty="0" smtClean="0"/>
              <a:t>with the main java-technologies and products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Definition of main </a:t>
            </a:r>
            <a:r>
              <a:rPr lang="en-US" i="1" dirty="0" smtClean="0"/>
              <a:t>terms</a:t>
            </a:r>
            <a:r>
              <a:rPr lang="ru-RU" dirty="0" smtClean="0"/>
              <a:t> </a:t>
            </a:r>
            <a:r>
              <a:rPr lang="en-US" dirty="0" smtClean="0"/>
              <a:t>and</a:t>
            </a:r>
            <a:r>
              <a:rPr lang="ru-RU" dirty="0" smtClean="0"/>
              <a:t> </a:t>
            </a:r>
            <a:r>
              <a:rPr lang="en-US" i="1" dirty="0" smtClean="0"/>
              <a:t>interconnections</a:t>
            </a:r>
            <a:r>
              <a:rPr lang="ru-RU" dirty="0" smtClean="0"/>
              <a:t> </a:t>
            </a:r>
            <a:r>
              <a:rPr lang="en-US" dirty="0" smtClean="0"/>
              <a:t>between them</a:t>
            </a:r>
            <a:endParaRPr lang="ru-RU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ru-RU" dirty="0" smtClean="0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7117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XML (Extensible Markup Language</a:t>
            </a:r>
            <a:r>
              <a:rPr lang="en-US" dirty="0" smtClean="0"/>
              <a:t>)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Independent from languages and platforms format of storing data</a:t>
            </a:r>
          </a:p>
          <a:p>
            <a:pPr>
              <a:defRPr/>
            </a:pPr>
            <a:r>
              <a:rPr lang="en-US" dirty="0" smtClean="0"/>
              <a:t>This format includes the following set of standards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XML</a:t>
            </a:r>
          </a:p>
          <a:p>
            <a:pPr lvl="1">
              <a:defRPr/>
            </a:pPr>
            <a:r>
              <a:rPr lang="en-US" dirty="0" smtClean="0"/>
              <a:t>XSL/XSLT/XSL-FO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XQuery</a:t>
            </a:r>
          </a:p>
          <a:p>
            <a:pPr lvl="1">
              <a:defRPr/>
            </a:pPr>
            <a:r>
              <a:rPr lang="en-US" dirty="0" smtClean="0"/>
              <a:t>DTD</a:t>
            </a:r>
          </a:p>
          <a:p>
            <a:pPr lvl="1">
              <a:defRPr/>
            </a:pPr>
            <a:r>
              <a:rPr lang="en-US" dirty="0" smtClean="0"/>
              <a:t>XSD (schemas)</a:t>
            </a:r>
            <a:endParaRPr lang="ru-RU" dirty="0" smtClean="0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56327" name="AutoShape 7"/>
          <p:cNvSpPr>
            <a:spLocks/>
          </p:cNvSpPr>
          <p:nvPr/>
        </p:nvSpPr>
        <p:spPr bwMode="auto">
          <a:xfrm>
            <a:off x="3348038" y="3617913"/>
            <a:ext cx="71437" cy="431800"/>
          </a:xfrm>
          <a:prstGeom prst="rightBrace">
            <a:avLst>
              <a:gd name="adj1" fmla="val 50370"/>
              <a:gd name="adj2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56328" name="AutoShape 8"/>
          <p:cNvSpPr>
            <a:spLocks/>
          </p:cNvSpPr>
          <p:nvPr/>
        </p:nvSpPr>
        <p:spPr bwMode="auto">
          <a:xfrm>
            <a:off x="3351213" y="4049713"/>
            <a:ext cx="71437" cy="1081087"/>
          </a:xfrm>
          <a:prstGeom prst="rightBrace">
            <a:avLst>
              <a:gd name="adj1" fmla="val 126110"/>
              <a:gd name="adj2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56329" name="AutoShape 9"/>
          <p:cNvSpPr>
            <a:spLocks/>
          </p:cNvSpPr>
          <p:nvPr/>
        </p:nvSpPr>
        <p:spPr bwMode="auto">
          <a:xfrm>
            <a:off x="3330575" y="5032375"/>
            <a:ext cx="71438" cy="935038"/>
          </a:xfrm>
          <a:prstGeom prst="rightBrace">
            <a:avLst>
              <a:gd name="adj1" fmla="val 109073"/>
              <a:gd name="adj2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3589338" y="3619500"/>
            <a:ext cx="63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endParaRPr lang="ru-RU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3563938" y="4365625"/>
            <a:ext cx="1658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transformation</a:t>
            </a:r>
            <a:endParaRPr lang="ru-RU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3589338" y="5322888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structure</a:t>
            </a:r>
            <a:endParaRPr lang="ru-RU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Snip Single Corner Rectangle 2"/>
          <p:cNvSpPr/>
          <p:nvPr/>
        </p:nvSpPr>
        <p:spPr>
          <a:xfrm>
            <a:off x="5483225" y="3619500"/>
            <a:ext cx="3203575" cy="2905125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&lt;books&gt;</a:t>
            </a:r>
          </a:p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   &lt;book&gt;</a:t>
            </a:r>
          </a:p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    &lt;author&gt;J</a:t>
            </a:r>
            <a:r>
              <a:rPr lang="ru-RU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Verne&lt;/author&gt;</a:t>
            </a:r>
          </a:p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    &lt;title&gt;20000 Leagues</a:t>
            </a:r>
            <a:r>
              <a:rPr lang="ru-RU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Under the Sea&lt;/title&gt;</a:t>
            </a:r>
          </a:p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   &lt;/book&gt;</a:t>
            </a:r>
          </a:p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   &lt;book&gt;</a:t>
            </a:r>
          </a:p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     &lt;author&gt;K. </a:t>
            </a:r>
            <a:r>
              <a:rPr lang="en-US" sz="1400" dirty="0" err="1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Bulychev</a:t>
            </a: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&lt;/author&gt;</a:t>
            </a:r>
          </a:p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     &lt;title&gt;A Girl Who Nothing Will Happen To&lt;/title&gt;</a:t>
            </a:r>
          </a:p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   &lt;/book&gt;</a:t>
            </a:r>
          </a:p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ea typeface="文泉驛微米黑" charset="0"/>
                <a:cs typeface="文泉驛微米黑" charset="0"/>
              </a:rPr>
              <a:t>&lt;/books&gt;</a:t>
            </a:r>
            <a:endParaRPr lang="ru-RU" sz="1400" dirty="0">
              <a:solidFill>
                <a:srgbClr val="000000"/>
              </a:solidFill>
              <a:ea typeface="文泉驛微米黑" charset="0"/>
              <a:cs typeface="文泉驛微米黑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XML in </a:t>
            </a:r>
            <a:r>
              <a:rPr lang="en-US" dirty="0" smtClean="0"/>
              <a:t>Java</a:t>
            </a:r>
          </a:p>
          <a:p>
            <a:pPr>
              <a:defRPr/>
            </a:pPr>
            <a:r>
              <a:rPr lang="en-US" dirty="0" smtClean="0"/>
              <a:t>XML-documents may be processed by a program written on any platform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For convenient work with XML-documents</a:t>
            </a:r>
            <a:br>
              <a:rPr lang="en-US" dirty="0" smtClean="0"/>
            </a:br>
            <a:r>
              <a:rPr lang="ru-RU" dirty="0" smtClean="0"/>
              <a:t> </a:t>
            </a:r>
            <a:r>
              <a:rPr lang="en-US" i="1" dirty="0" smtClean="0"/>
              <a:t>in</a:t>
            </a:r>
            <a:r>
              <a:rPr lang="ru-RU" i="1" dirty="0" smtClean="0"/>
              <a:t> </a:t>
            </a:r>
            <a:r>
              <a:rPr lang="en-US" i="1" dirty="0" smtClean="0"/>
              <a:t>java-programs</a:t>
            </a:r>
            <a:r>
              <a:rPr lang="ru-RU" dirty="0" smtClean="0"/>
              <a:t> </a:t>
            </a:r>
            <a:r>
              <a:rPr lang="en-US" dirty="0" smtClean="0"/>
              <a:t>the following standards are provided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SAX</a:t>
            </a:r>
          </a:p>
          <a:p>
            <a:pPr lvl="1">
              <a:defRPr/>
            </a:pPr>
            <a:r>
              <a:rPr lang="en-US" dirty="0" smtClean="0"/>
              <a:t>DOM</a:t>
            </a:r>
          </a:p>
          <a:p>
            <a:pPr lvl="1">
              <a:defRPr/>
            </a:pPr>
            <a:r>
              <a:rPr lang="en-US" dirty="0" smtClean="0"/>
              <a:t>JAXP</a:t>
            </a:r>
          </a:p>
          <a:p>
            <a:pPr lvl="1">
              <a:defRPr/>
            </a:pPr>
            <a:r>
              <a:rPr lang="en-US" dirty="0"/>
              <a:t>JAXB</a:t>
            </a:r>
            <a:endParaRPr lang="ru-RU" dirty="0" smtClean="0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XML in Java</a:t>
            </a:r>
          </a:p>
          <a:p>
            <a:pPr>
              <a:defRPr/>
            </a:pPr>
            <a:endParaRPr lang="ru-RU" dirty="0"/>
          </a:p>
        </p:txBody>
      </p:sp>
      <p:graphicFrame>
        <p:nvGraphicFramePr>
          <p:cNvPr id="50180" name="Object 10"/>
          <p:cNvGraphicFramePr>
            <a:graphicFrameLocks noChangeAspect="1"/>
          </p:cNvGraphicFramePr>
          <p:nvPr/>
        </p:nvGraphicFramePr>
        <p:xfrm>
          <a:off x="1536700" y="2700338"/>
          <a:ext cx="5256213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5" name="Visio" r:id="rId4" imgW="5004206" imgH="3464052" progId="Visio.Drawing.11">
                  <p:embed/>
                </p:oleObj>
              </mc:Choice>
              <mc:Fallback>
                <p:oleObj name="Visio" r:id="rId4" imgW="5004206" imgH="3464052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2700338"/>
                        <a:ext cx="5256213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Text Box 11"/>
          <p:cNvSpPr txBox="1">
            <a:spLocks noChangeArrowheads="1"/>
          </p:cNvSpPr>
          <p:nvPr/>
        </p:nvSpPr>
        <p:spPr bwMode="auto">
          <a:xfrm>
            <a:off x="230188" y="2368550"/>
            <a:ext cx="46212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Client program processing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XML-documents</a:t>
            </a:r>
            <a:endParaRPr lang="ru-RU" altLang="en-US">
              <a:solidFill>
                <a:srgbClr val="FF6600"/>
              </a:solidFill>
            </a:endParaRPr>
          </a:p>
          <a:p>
            <a:pPr algn="ctr" eaLnBrk="1" hangingPunct="1"/>
            <a:r>
              <a:rPr lang="ru-RU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uses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SAX or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DOM or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JAXP</a:t>
            </a:r>
            <a:r>
              <a:rPr lang="ru-RU" altLang="en-US">
                <a:solidFill>
                  <a:srgbClr val="FF6600"/>
                </a:solidFill>
              </a:rPr>
              <a:t>)</a:t>
            </a:r>
          </a:p>
        </p:txBody>
      </p:sp>
      <p:sp>
        <p:nvSpPr>
          <p:cNvPr id="50182" name="Text Box 12"/>
          <p:cNvSpPr txBox="1">
            <a:spLocks noChangeArrowheads="1"/>
          </p:cNvSpPr>
          <p:nvPr/>
        </p:nvSpPr>
        <p:spPr bwMode="auto">
          <a:xfrm>
            <a:off x="3795713" y="1692275"/>
            <a:ext cx="4710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Server program processing XML-documents</a:t>
            </a:r>
          </a:p>
          <a:p>
            <a:pPr algn="ctr" eaLnBrk="1" hangingPunct="1"/>
            <a:r>
              <a:rPr lang="ru-RU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uses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SAX or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DOM or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JAXP</a:t>
            </a:r>
            <a:r>
              <a:rPr lang="ru-RU" altLang="en-US">
                <a:solidFill>
                  <a:srgbClr val="FF6600"/>
                </a:solidFill>
              </a:rPr>
              <a:t>)</a:t>
            </a:r>
          </a:p>
        </p:txBody>
      </p:sp>
      <p:sp>
        <p:nvSpPr>
          <p:cNvPr id="50183" name="Text Box 13"/>
          <p:cNvSpPr txBox="1">
            <a:spLocks noChangeArrowheads="1"/>
          </p:cNvSpPr>
          <p:nvPr/>
        </p:nvSpPr>
        <p:spPr bwMode="auto">
          <a:xfrm>
            <a:off x="2760663" y="57912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XML</a:t>
            </a:r>
            <a:endParaRPr lang="ru-RU" altLang="en-US"/>
          </a:p>
        </p:txBody>
      </p:sp>
      <p:sp>
        <p:nvSpPr>
          <p:cNvPr id="50184" name="Text Box 14"/>
          <p:cNvSpPr txBox="1">
            <a:spLocks noChangeArrowheads="1"/>
          </p:cNvSpPr>
          <p:nvPr/>
        </p:nvSpPr>
        <p:spPr bwMode="auto">
          <a:xfrm>
            <a:off x="5929313" y="6157913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XML</a:t>
            </a:r>
            <a:endParaRPr lang="ru-RU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1114425" y="1916113"/>
          <a:ext cx="7129463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9" name="Visio" r:id="rId4" imgW="4609490" imgH="2261006" progId="Visio.Drawing.11">
                  <p:embed/>
                </p:oleObj>
              </mc:Choice>
              <mc:Fallback>
                <p:oleObj name="Visio" r:id="rId4" imgW="4609490" imgH="2261006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1916113"/>
                        <a:ext cx="7129463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1204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RMI (Remote Method Invocations)</a:t>
            </a:r>
          </a:p>
          <a:p>
            <a:pPr marL="0" indent="0">
              <a:buFont typeface="Wingdings" pitchFamily="2" charset="2"/>
              <a:buNone/>
            </a:pPr>
            <a:endParaRPr lang="ru-RU" altLang="en-US" smtClean="0"/>
          </a:p>
        </p:txBody>
      </p:sp>
      <p:sp>
        <p:nvSpPr>
          <p:cNvPr id="51205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51206" name="Text Box 7"/>
          <p:cNvSpPr txBox="1">
            <a:spLocks noChangeArrowheads="1"/>
          </p:cNvSpPr>
          <p:nvPr/>
        </p:nvSpPr>
        <p:spPr bwMode="auto">
          <a:xfrm>
            <a:off x="4572000" y="4005263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RMI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51207" name="Text Box 8"/>
          <p:cNvSpPr txBox="1">
            <a:spLocks noChangeArrowheads="1"/>
          </p:cNvSpPr>
          <p:nvPr/>
        </p:nvSpPr>
        <p:spPr bwMode="auto">
          <a:xfrm>
            <a:off x="2689225" y="4508500"/>
            <a:ext cx="1608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Java-program</a:t>
            </a:r>
            <a:endParaRPr lang="ru-RU" altLang="en-US">
              <a:solidFill>
                <a:srgbClr val="FF6600"/>
              </a:solidFill>
            </a:endParaRPr>
          </a:p>
          <a:p>
            <a:pPr algn="ctr" eaLnBrk="1" hangingPunct="1"/>
            <a:r>
              <a:rPr lang="ru-RU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uses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RMI</a:t>
            </a:r>
            <a:r>
              <a:rPr lang="ru-RU" altLang="en-US">
                <a:solidFill>
                  <a:srgbClr val="FF6600"/>
                </a:solidFill>
              </a:rPr>
              <a:t>)</a:t>
            </a:r>
          </a:p>
        </p:txBody>
      </p:sp>
      <p:sp>
        <p:nvSpPr>
          <p:cNvPr id="51208" name="Text Box 9"/>
          <p:cNvSpPr txBox="1">
            <a:spLocks noChangeArrowheads="1"/>
          </p:cNvSpPr>
          <p:nvPr/>
        </p:nvSpPr>
        <p:spPr bwMode="auto">
          <a:xfrm>
            <a:off x="6300788" y="5445125"/>
            <a:ext cx="16081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Java-program</a:t>
            </a:r>
            <a:endParaRPr lang="ru-RU" altLang="en-US">
              <a:solidFill>
                <a:srgbClr val="FF6600"/>
              </a:solidFill>
            </a:endParaRPr>
          </a:p>
          <a:p>
            <a:pPr eaLnBrk="1" hangingPunct="1"/>
            <a:r>
              <a:rPr lang="ru-RU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uses RMI</a:t>
            </a:r>
            <a:r>
              <a:rPr lang="ru-RU" altLang="en-US">
                <a:solidFill>
                  <a:srgbClr val="FF6600"/>
                </a:solidFill>
              </a:rPr>
              <a:t>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RMI (Remote Method Invocations)</a:t>
            </a:r>
          </a:p>
          <a:p>
            <a:pPr>
              <a:defRPr/>
            </a:pPr>
            <a:r>
              <a:rPr lang="en-US" dirty="0" smtClean="0"/>
              <a:t>Technology is the part of</a:t>
            </a:r>
            <a:r>
              <a:rPr lang="ru-RU" dirty="0" smtClean="0"/>
              <a:t> J2SE</a:t>
            </a:r>
            <a:r>
              <a:rPr lang="en-US" dirty="0" smtClean="0"/>
              <a:t> platform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Allows </a:t>
            </a:r>
            <a:r>
              <a:rPr lang="ru-RU" dirty="0" smtClean="0"/>
              <a:t>java-</a:t>
            </a:r>
            <a:r>
              <a:rPr lang="en-US" dirty="0" smtClean="0"/>
              <a:t>program at one computer to call</a:t>
            </a:r>
            <a:r>
              <a:rPr lang="ru-RU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java-</a:t>
            </a:r>
            <a:r>
              <a:rPr lang="en-US" dirty="0" smtClean="0"/>
              <a:t>program on another</a:t>
            </a:r>
            <a:r>
              <a:rPr lang="ru-RU" dirty="0" smtClean="0"/>
              <a:t> (</a:t>
            </a:r>
            <a:r>
              <a:rPr lang="en-US" dirty="0" smtClean="0"/>
              <a:t>via network</a:t>
            </a:r>
            <a:r>
              <a:rPr lang="ru-RU" dirty="0" smtClean="0"/>
              <a:t>)</a:t>
            </a:r>
          </a:p>
          <a:p>
            <a:pPr>
              <a:defRPr/>
            </a:pPr>
            <a:r>
              <a:rPr lang="en-US" dirty="0" smtClean="0"/>
              <a:t>In distinction from web-services is not so </a:t>
            </a:r>
            <a:br>
              <a:rPr lang="en-US" dirty="0" smtClean="0"/>
            </a:br>
            <a:r>
              <a:rPr lang="en-US" dirty="0" smtClean="0"/>
              <a:t>cross-</a:t>
            </a:r>
            <a:r>
              <a:rPr lang="en-US" dirty="0" err="1" smtClean="0"/>
              <a:t>platformed</a:t>
            </a:r>
            <a:endParaRPr lang="en-US" dirty="0" smtClean="0"/>
          </a:p>
          <a:p>
            <a:pPr>
              <a:defRPr/>
            </a:pPr>
            <a:r>
              <a:rPr lang="ru-RU" dirty="0" smtClean="0"/>
              <a:t>RMI </a:t>
            </a:r>
            <a:r>
              <a:rPr lang="en-US" dirty="0" smtClean="0"/>
              <a:t>is actively used in</a:t>
            </a:r>
            <a:r>
              <a:rPr lang="ru-RU" dirty="0" smtClean="0"/>
              <a:t> EJB</a:t>
            </a:r>
            <a:r>
              <a:rPr lang="en-US" dirty="0" smtClean="0"/>
              <a:t> technology //will be covered later</a:t>
            </a:r>
            <a:endParaRPr lang="ru-RU" dirty="0" smtClean="0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3251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Web-services</a:t>
            </a:r>
          </a:p>
        </p:txBody>
      </p:sp>
      <p:graphicFrame>
        <p:nvGraphicFramePr>
          <p:cNvPr id="53252" name="Object 6"/>
          <p:cNvGraphicFramePr>
            <a:graphicFrameLocks noChangeAspect="1"/>
          </p:cNvGraphicFramePr>
          <p:nvPr/>
        </p:nvGraphicFramePr>
        <p:xfrm>
          <a:off x="1209675" y="1628775"/>
          <a:ext cx="5327650" cy="496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1" name="Visio" r:id="rId4" imgW="4716170" imgH="4394302" progId="Visio.Drawing.11">
                  <p:embed/>
                </p:oleObj>
              </mc:Choice>
              <mc:Fallback>
                <p:oleObj name="Visio" r:id="rId4" imgW="4716170" imgH="4394302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1628775"/>
                        <a:ext cx="5327650" cy="496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5364163" y="3632200"/>
            <a:ext cx="2828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Web-service description is placed in</a:t>
            </a:r>
            <a:r>
              <a:rPr lang="ru-RU" sz="14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UDDI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-register</a:t>
            </a:r>
            <a:endParaRPr lang="ru-RU" sz="14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755650" y="3271838"/>
            <a:ext cx="2828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Client searches for the needed service in register</a:t>
            </a:r>
            <a:endParaRPr lang="ru-RU" sz="14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1425575" y="5157788"/>
            <a:ext cx="2828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Client calls for web-service using</a:t>
            </a:r>
            <a:r>
              <a:rPr lang="ru-RU" sz="14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SOAP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ru-RU" sz="14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256" name="Text Box 10"/>
          <p:cNvSpPr txBox="1">
            <a:spLocks noChangeArrowheads="1"/>
          </p:cNvSpPr>
          <p:nvPr/>
        </p:nvSpPr>
        <p:spPr bwMode="auto">
          <a:xfrm>
            <a:off x="5313363" y="2205038"/>
            <a:ext cx="1595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UDDI-register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53257" name="Text Box 11"/>
          <p:cNvSpPr txBox="1">
            <a:spLocks noChangeArrowheads="1"/>
          </p:cNvSpPr>
          <p:nvPr/>
        </p:nvSpPr>
        <p:spPr bwMode="auto">
          <a:xfrm>
            <a:off x="6392863" y="5229225"/>
            <a:ext cx="1463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Web-service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53258" name="Text Box 12"/>
          <p:cNvSpPr txBox="1">
            <a:spLocks noChangeArrowheads="1"/>
          </p:cNvSpPr>
          <p:nvPr/>
        </p:nvSpPr>
        <p:spPr bwMode="auto">
          <a:xfrm>
            <a:off x="3081338" y="4437063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Client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13325" name="AutoShape 13"/>
          <p:cNvSpPr>
            <a:spLocks/>
          </p:cNvSpPr>
          <p:nvPr/>
        </p:nvSpPr>
        <p:spPr bwMode="auto">
          <a:xfrm>
            <a:off x="4592638" y="4797425"/>
            <a:ext cx="215900" cy="1727200"/>
          </a:xfrm>
          <a:prstGeom prst="leftBrace">
            <a:avLst>
              <a:gd name="adj1" fmla="val 66667"/>
              <a:gd name="adj2" fmla="val 82815"/>
            </a:avLst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1763713" y="6076950"/>
            <a:ext cx="2828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sz="1400" i="1" smtClean="0">
                <a:solidFill>
                  <a:schemeClr val="bg1">
                    <a:lumMod val="50000"/>
                  </a:schemeClr>
                </a:solidFill>
              </a:rPr>
              <a:t>WSDL</a:t>
            </a:r>
            <a:r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t>-description </a:t>
            </a:r>
            <a:endParaRPr lang="ru-RU" sz="140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50825" y="76517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Web-services</a:t>
            </a:r>
          </a:p>
          <a:p>
            <a:pPr>
              <a:defRPr/>
            </a:pPr>
            <a:r>
              <a:rPr lang="en-US" dirty="0" smtClean="0"/>
              <a:t>Technology of calling the program on one computer by the program from another computer via network (remote call) </a:t>
            </a:r>
          </a:p>
          <a:p>
            <a:pPr>
              <a:defRPr/>
            </a:pPr>
            <a:r>
              <a:rPr lang="en-US" dirty="0" smtClean="0"/>
              <a:t>Is similar to</a:t>
            </a:r>
            <a:r>
              <a:rPr lang="ru-RU" dirty="0" smtClean="0"/>
              <a:t> RMI, </a:t>
            </a:r>
            <a:r>
              <a:rPr lang="en-US" dirty="0" smtClean="0"/>
              <a:t>but</a:t>
            </a:r>
            <a:r>
              <a:rPr lang="ru-RU" dirty="0" smtClean="0"/>
              <a:t> RMI </a:t>
            </a:r>
            <a:r>
              <a:rPr lang="en-US" dirty="0" smtClean="0"/>
              <a:t>is used only for </a:t>
            </a:r>
            <a:r>
              <a:rPr lang="ru-RU" dirty="0" smtClean="0"/>
              <a:t>java-</a:t>
            </a:r>
            <a:r>
              <a:rPr lang="en-US" dirty="0" smtClean="0"/>
              <a:t>programs,</a:t>
            </a:r>
            <a:r>
              <a:rPr lang="ru-RU" dirty="0" smtClean="0"/>
              <a:t> </a:t>
            </a:r>
            <a:r>
              <a:rPr lang="en-US" dirty="0" smtClean="0"/>
              <a:t>and web-services allow to call programs written on any language </a:t>
            </a:r>
          </a:p>
          <a:p>
            <a:pPr>
              <a:defRPr/>
            </a:pPr>
            <a:r>
              <a:rPr lang="en-US" dirty="0" smtClean="0"/>
              <a:t>RMI is not accessible via Internet, while Web services use World Wide Web for communication between program parts</a:t>
            </a:r>
            <a:endParaRPr lang="ru-RU" dirty="0" smtClean="0"/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Web-services</a:t>
            </a:r>
          </a:p>
          <a:p>
            <a:pPr>
              <a:defRPr/>
            </a:pPr>
            <a:r>
              <a:rPr lang="en-US" dirty="0" smtClean="0"/>
              <a:t>Web-services technology </a:t>
            </a:r>
            <a:r>
              <a:rPr lang="en-US" i="1" dirty="0" smtClean="0"/>
              <a:t>is based on the family </a:t>
            </a:r>
            <a:br>
              <a:rPr lang="en-US" i="1" dirty="0" smtClean="0"/>
            </a:br>
            <a:r>
              <a:rPr lang="en-US" i="1" dirty="0" smtClean="0"/>
              <a:t>of </a:t>
            </a:r>
            <a:r>
              <a:rPr lang="ru-RU" i="1" dirty="0" smtClean="0"/>
              <a:t>xml-</a:t>
            </a:r>
            <a:r>
              <a:rPr lang="en-US" i="1" dirty="0" smtClean="0"/>
              <a:t>technologies</a:t>
            </a:r>
            <a:endParaRPr lang="ru-RU" i="1" dirty="0" smtClean="0"/>
          </a:p>
          <a:p>
            <a:pPr>
              <a:defRPr/>
            </a:pPr>
            <a:r>
              <a:rPr lang="en-US" dirty="0" smtClean="0"/>
              <a:t>Web-service and its client may be written on any platform 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For simplification of writing </a:t>
            </a:r>
            <a:r>
              <a:rPr lang="ru-RU" i="1" dirty="0" smtClean="0"/>
              <a:t>java-</a:t>
            </a:r>
            <a:r>
              <a:rPr lang="en-US" i="1" dirty="0" smtClean="0"/>
              <a:t>clients</a:t>
            </a:r>
            <a:r>
              <a:rPr lang="ru-RU" i="1" dirty="0" smtClean="0"/>
              <a:t> </a:t>
            </a:r>
            <a:r>
              <a:rPr lang="en-US" dirty="0" smtClean="0"/>
              <a:t>to web-services the following technologies are used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ru-RU" dirty="0" smtClean="0"/>
              <a:t>JAX-RPC</a:t>
            </a:r>
          </a:p>
          <a:p>
            <a:pPr lvl="1">
              <a:defRPr/>
            </a:pPr>
            <a:r>
              <a:rPr lang="ru-RU" dirty="0" smtClean="0"/>
              <a:t>JAX-WS</a:t>
            </a:r>
            <a:endParaRPr lang="pl-PL" dirty="0" smtClean="0"/>
          </a:p>
          <a:p>
            <a:pPr lvl="1">
              <a:defRPr/>
            </a:pPr>
            <a:r>
              <a:rPr lang="pl-PL" dirty="0" smtClean="0"/>
              <a:t>JSON</a:t>
            </a:r>
            <a:endParaRPr lang="ru-RU" dirty="0" smtClean="0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Web-services</a:t>
            </a:r>
          </a:p>
          <a:p>
            <a:pPr>
              <a:defRPr/>
            </a:pPr>
            <a:endParaRPr lang="ru-RU" dirty="0"/>
          </a:p>
        </p:txBody>
      </p:sp>
      <p:sp>
        <p:nvSpPr>
          <p:cNvPr id="56324" name="Rectangle 3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56325" name="Object 6"/>
          <p:cNvGraphicFramePr>
            <a:graphicFrameLocks noChangeAspect="1"/>
          </p:cNvGraphicFramePr>
          <p:nvPr/>
        </p:nvGraphicFramePr>
        <p:xfrm>
          <a:off x="611188" y="1916113"/>
          <a:ext cx="7705725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9" name="Visio" r:id="rId4" imgW="5207203" imgH="2287219" progId="Visio.Drawing.11">
                  <p:embed/>
                </p:oleObj>
              </mc:Choice>
              <mc:Fallback>
                <p:oleObj name="Visio" r:id="rId4" imgW="5207203" imgH="2287219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16113"/>
                        <a:ext cx="7705725" cy="338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Text Box 7"/>
          <p:cNvSpPr txBox="1">
            <a:spLocks noChangeArrowheads="1"/>
          </p:cNvSpPr>
          <p:nvPr/>
        </p:nvSpPr>
        <p:spPr bwMode="auto">
          <a:xfrm>
            <a:off x="2914650" y="2498725"/>
            <a:ext cx="2809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Web-service client written</a:t>
            </a:r>
          </a:p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on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.NET</a:t>
            </a:r>
            <a:endParaRPr lang="ru-RU" altLang="en-US">
              <a:solidFill>
                <a:srgbClr val="FF6600"/>
              </a:solidFill>
            </a:endParaRPr>
          </a:p>
        </p:txBody>
      </p:sp>
      <p:sp>
        <p:nvSpPr>
          <p:cNvPr id="56327" name="Text Box 8"/>
          <p:cNvSpPr txBox="1">
            <a:spLocks noChangeArrowheads="1"/>
          </p:cNvSpPr>
          <p:nvPr/>
        </p:nvSpPr>
        <p:spPr bwMode="auto">
          <a:xfrm>
            <a:off x="3233738" y="4868863"/>
            <a:ext cx="28432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6600"/>
                </a:solidFill>
              </a:rPr>
              <a:t>Web-service client written</a:t>
            </a:r>
            <a:r>
              <a:rPr lang="ru-RU" altLang="en-US" dirty="0">
                <a:solidFill>
                  <a:srgbClr val="FF6600"/>
                </a:solidFill>
              </a:rPr>
              <a:t/>
            </a:r>
            <a:br>
              <a:rPr lang="ru-RU" altLang="en-US" dirty="0">
                <a:solidFill>
                  <a:srgbClr val="FF6600"/>
                </a:solidFill>
              </a:rPr>
            </a:br>
            <a:r>
              <a:rPr lang="en-US" altLang="en-US" dirty="0">
                <a:solidFill>
                  <a:srgbClr val="FF6600"/>
                </a:solidFill>
              </a:rPr>
              <a:t>on Java (uses</a:t>
            </a:r>
            <a:r>
              <a:rPr lang="ru-RU" altLang="en-US" dirty="0">
                <a:solidFill>
                  <a:srgbClr val="FF6600"/>
                </a:solidFill>
              </a:rPr>
              <a:t> </a:t>
            </a:r>
            <a:r>
              <a:rPr lang="en-US" altLang="en-US" dirty="0">
                <a:solidFill>
                  <a:srgbClr val="FF6600"/>
                </a:solidFill>
              </a:rPr>
              <a:t>JAX-RPC </a:t>
            </a:r>
          </a:p>
          <a:p>
            <a:pPr eaLnBrk="1" hangingPunct="1"/>
            <a:r>
              <a:rPr lang="en-US" altLang="en-US" dirty="0">
                <a:solidFill>
                  <a:srgbClr val="FF6600"/>
                </a:solidFill>
              </a:rPr>
              <a:t>or</a:t>
            </a:r>
            <a:r>
              <a:rPr lang="ru-RU" altLang="en-US" dirty="0">
                <a:solidFill>
                  <a:srgbClr val="FF6600"/>
                </a:solidFill>
              </a:rPr>
              <a:t> </a:t>
            </a:r>
            <a:r>
              <a:rPr lang="en-US" altLang="en-US" dirty="0" smtClean="0">
                <a:solidFill>
                  <a:srgbClr val="FF6600"/>
                </a:solidFill>
              </a:rPr>
              <a:t>JAX-WS</a:t>
            </a:r>
            <a:r>
              <a:rPr lang="pl-PL" altLang="en-US" dirty="0" smtClean="0">
                <a:solidFill>
                  <a:srgbClr val="FF6600"/>
                </a:solidFill>
              </a:rPr>
              <a:t> or JSON</a:t>
            </a:r>
            <a:r>
              <a:rPr lang="en-US" altLang="en-US" dirty="0" smtClean="0">
                <a:solidFill>
                  <a:srgbClr val="FF6600"/>
                </a:solidFill>
              </a:rPr>
              <a:t>)</a:t>
            </a:r>
            <a:endParaRPr lang="ru-RU" altLang="en-US" dirty="0">
              <a:solidFill>
                <a:srgbClr val="FF6600"/>
              </a:solidFill>
            </a:endParaRPr>
          </a:p>
        </p:txBody>
      </p:sp>
      <p:sp>
        <p:nvSpPr>
          <p:cNvPr id="56328" name="Text Box 9"/>
          <p:cNvSpPr txBox="1">
            <a:spLocks noChangeArrowheads="1"/>
          </p:cNvSpPr>
          <p:nvPr/>
        </p:nvSpPr>
        <p:spPr bwMode="auto">
          <a:xfrm>
            <a:off x="6542088" y="5227638"/>
            <a:ext cx="2278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6600"/>
                </a:solidFill>
              </a:rPr>
              <a:t>Web-service written on…</a:t>
            </a:r>
            <a:endParaRPr lang="ru-RU" altLang="en-US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Web-services</a:t>
            </a:r>
          </a:p>
          <a:p>
            <a:pPr>
              <a:defRPr/>
            </a:pPr>
            <a:r>
              <a:rPr lang="en-US" dirty="0" smtClean="0"/>
              <a:t>Standards family includes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i="1" dirty="0" smtClean="0"/>
              <a:t>SOAP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information exchange standard</a:t>
            </a:r>
          </a:p>
          <a:p>
            <a:pPr lvl="1">
              <a:defRPr/>
            </a:pPr>
            <a:r>
              <a:rPr lang="en-US" i="1" dirty="0" smtClean="0"/>
              <a:t>WSDL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web-service description standard</a:t>
            </a:r>
          </a:p>
          <a:p>
            <a:pPr lvl="1">
              <a:defRPr/>
            </a:pPr>
            <a:r>
              <a:rPr lang="en-US" i="1" dirty="0" smtClean="0"/>
              <a:t>UDDI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web-services search and advertising standard</a:t>
            </a:r>
            <a:endParaRPr lang="ru-RU" dirty="0" smtClean="0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Target Audience</a:t>
            </a:r>
            <a:endParaRPr lang="ru-RU" altLang="en-US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The seminar is oriented to</a:t>
            </a:r>
            <a:endParaRPr lang="ru-RU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Everybody who needs brief java-technologies overview</a:t>
            </a:r>
            <a:r>
              <a:rPr lang="ru-RU" dirty="0" smtClean="0"/>
              <a:t>:</a:t>
            </a:r>
          </a:p>
          <a:p>
            <a:pPr>
              <a:defRPr/>
            </a:pPr>
            <a:r>
              <a:rPr lang="en-US" dirty="0" smtClean="0"/>
              <a:t>HR employees</a:t>
            </a:r>
          </a:p>
          <a:p>
            <a:pPr>
              <a:defRPr/>
            </a:pPr>
            <a:r>
              <a:rPr lang="en-US" dirty="0" smtClean="0"/>
              <a:t>Project managers</a:t>
            </a:r>
          </a:p>
          <a:p>
            <a:pPr>
              <a:defRPr/>
            </a:pPr>
            <a:r>
              <a:rPr lang="en-US" dirty="0" smtClean="0"/>
              <a:t>.NET developers</a:t>
            </a:r>
          </a:p>
          <a:p>
            <a:pPr>
              <a:defRPr/>
            </a:pPr>
            <a:r>
              <a:rPr lang="en-US" dirty="0" smtClean="0"/>
              <a:t>Specialists from non-contiguous areas</a:t>
            </a:r>
            <a:endParaRPr lang="ru-RU" dirty="0" smtClean="0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J2SE</a:t>
            </a:r>
            <a:endParaRPr lang="ru-RU" altLang="en-US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Conclusions on J2SE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Discussed terms</a:t>
            </a:r>
            <a:r>
              <a:rPr lang="ru-RU" dirty="0" smtClean="0"/>
              <a:t>:</a:t>
            </a:r>
          </a:p>
          <a:p>
            <a:pPr>
              <a:defRPr/>
            </a:pPr>
            <a:r>
              <a:rPr lang="en-US" dirty="0" smtClean="0"/>
              <a:t>J2SE platform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Graphical libraries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Applets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JDBC (client)</a:t>
            </a:r>
          </a:p>
          <a:p>
            <a:pPr>
              <a:defRPr/>
            </a:pPr>
            <a:r>
              <a:rPr lang="en-US" dirty="0" smtClean="0"/>
              <a:t>XML in Java</a:t>
            </a:r>
          </a:p>
          <a:p>
            <a:pPr>
              <a:defRPr/>
            </a:pPr>
            <a:r>
              <a:rPr lang="en-US" dirty="0" smtClean="0"/>
              <a:t>Web-services (client)</a:t>
            </a:r>
          </a:p>
          <a:p>
            <a:pPr>
              <a:defRPr/>
            </a:pPr>
            <a:r>
              <a:rPr lang="en-US" dirty="0" smtClean="0"/>
              <a:t>RMI</a:t>
            </a:r>
            <a:endParaRPr lang="ru-RU" dirty="0" smtClean="0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58373" name="Object 15"/>
          <p:cNvGraphicFramePr>
            <a:graphicFrameLocks noChangeAspect="1"/>
          </p:cNvGraphicFramePr>
          <p:nvPr/>
        </p:nvGraphicFramePr>
        <p:xfrm>
          <a:off x="6516688" y="4464050"/>
          <a:ext cx="2087562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4" name="Visio" r:id="rId4" imgW="1462430" imgH="1343558" progId="Visio.Drawing.11">
                  <p:embed/>
                </p:oleObj>
              </mc:Choice>
              <mc:Fallback>
                <p:oleObj name="Visio" r:id="rId4" imgW="1462430" imgH="1343558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464050"/>
                        <a:ext cx="2087562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Seminar plan</a:t>
            </a:r>
          </a:p>
          <a:p>
            <a:pPr>
              <a:defRPr/>
            </a:pPr>
            <a:r>
              <a:rPr lang="en-US" dirty="0" smtClean="0"/>
              <a:t>Introduction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J2SE-technologies</a:t>
            </a:r>
          </a:p>
          <a:p>
            <a:pPr>
              <a:defRPr/>
            </a:pPr>
            <a:r>
              <a:rPr lang="en-US" b="1" dirty="0" smtClean="0"/>
              <a:t>J2ME-technologies</a:t>
            </a:r>
            <a:endParaRPr lang="ru-RU" b="1" dirty="0" smtClean="0"/>
          </a:p>
          <a:p>
            <a:pPr>
              <a:defRPr/>
            </a:pPr>
            <a:r>
              <a:rPr lang="en-US" dirty="0" smtClean="0"/>
              <a:t>J2EE-technologies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Related technologies and products</a:t>
            </a:r>
            <a:endParaRPr lang="ru-RU" dirty="0" smtClean="0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41438"/>
            <a:ext cx="8032750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AutoShape 8"/>
          <p:cNvSpPr>
            <a:spLocks noChangeArrowheads="1"/>
          </p:cNvSpPr>
          <p:nvPr/>
        </p:nvSpPr>
        <p:spPr bwMode="auto">
          <a:xfrm>
            <a:off x="3130550" y="2708275"/>
            <a:ext cx="1296988" cy="433388"/>
          </a:xfrm>
          <a:prstGeom prst="roundRect">
            <a:avLst>
              <a:gd name="adj" fmla="val 16667"/>
            </a:avLst>
          </a:prstGeom>
          <a:solidFill>
            <a:srgbClr val="EAEAEA">
              <a:alpha val="0"/>
            </a:srgbClr>
          </a:solidFill>
          <a:ln w="25400">
            <a:solidFill>
              <a:srgbClr val="FF6600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60421" name="Content Placeholder 4"/>
          <p:cNvSpPr>
            <a:spLocks noGrp="1"/>
          </p:cNvSpPr>
          <p:nvPr>
            <p:ph sz="quarter" idx="10"/>
          </p:nvPr>
        </p:nvSpPr>
        <p:spPr>
          <a:xfrm>
            <a:off x="342900" y="836613"/>
            <a:ext cx="8229600" cy="436086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Java-technologies map</a:t>
            </a:r>
          </a:p>
          <a:p>
            <a:pPr marL="0" indent="0">
              <a:buFont typeface="Wingdings" pitchFamily="2" charset="2"/>
              <a:buNone/>
            </a:pPr>
            <a:endParaRPr lang="ru-RU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Mobile Java Platform</a:t>
            </a:r>
            <a:endParaRPr lang="ru-RU" altLang="en-US" smtClean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Java2 Micro Edition</a:t>
            </a:r>
          </a:p>
          <a:p>
            <a:pPr>
              <a:defRPr/>
            </a:pPr>
            <a:r>
              <a:rPr lang="en-US" dirty="0" smtClean="0"/>
              <a:t>J2ME – a set of libraries simplifying the development of java-applications for compact devices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Cellular phones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Smartphones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Handhelds </a:t>
            </a:r>
            <a:r>
              <a:rPr lang="ru-RU" dirty="0" smtClean="0"/>
              <a:t> (</a:t>
            </a:r>
            <a:r>
              <a:rPr lang="en-US" dirty="0" smtClean="0"/>
              <a:t>PDA</a:t>
            </a:r>
            <a:r>
              <a:rPr lang="ru-RU" dirty="0" smtClean="0"/>
              <a:t>)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Plastic cards</a:t>
            </a:r>
            <a:endParaRPr lang="ru-RU" dirty="0" smtClean="0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J2ME</a:t>
            </a:r>
            <a:endParaRPr lang="ru-RU" altLang="en-US" smtClean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Java2 Micro Edition</a:t>
            </a:r>
          </a:p>
          <a:p>
            <a:pPr>
              <a:defRPr/>
            </a:pPr>
            <a:r>
              <a:rPr lang="en-US" dirty="0" smtClean="0"/>
              <a:t>Applications written for this platform are called </a:t>
            </a:r>
            <a:r>
              <a:rPr lang="pl-PL" i="1" dirty="0" smtClean="0"/>
              <a:t>MID</a:t>
            </a:r>
            <a:r>
              <a:rPr lang="en-US" i="1" dirty="0" smtClean="0"/>
              <a:t>lets</a:t>
            </a:r>
            <a:endParaRPr lang="en-US" i="1" dirty="0" smtClean="0"/>
          </a:p>
          <a:p>
            <a:pPr>
              <a:defRPr/>
            </a:pPr>
            <a:r>
              <a:rPr lang="en-US" dirty="0" smtClean="0"/>
              <a:t>M</a:t>
            </a:r>
            <a:r>
              <a:rPr lang="pl-PL" dirty="0" smtClean="0"/>
              <a:t>ID</a:t>
            </a:r>
            <a:r>
              <a:rPr lang="en-US" dirty="0" err="1" smtClean="0"/>
              <a:t>letes</a:t>
            </a:r>
            <a:r>
              <a:rPr lang="en-US" dirty="0" smtClean="0"/>
              <a:t> </a:t>
            </a:r>
            <a:r>
              <a:rPr lang="en-US" dirty="0" smtClean="0"/>
              <a:t>can work at the devices with the built-in JVM</a:t>
            </a:r>
            <a:endParaRPr lang="ru-RU" dirty="0" smtClean="0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Android OS	</a:t>
            </a:r>
            <a:endParaRPr lang="ru-RU" altLang="en-US" smtClean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i="1" dirty="0" smtClean="0"/>
              <a:t>Android OS</a:t>
            </a:r>
            <a:endParaRPr lang="en-US" i="1" dirty="0"/>
          </a:p>
          <a:p>
            <a:pPr>
              <a:defRPr/>
            </a:pPr>
            <a:r>
              <a:rPr lang="en-US" dirty="0" smtClean="0"/>
              <a:t>Developed by Google for the line of mobile phones</a:t>
            </a:r>
            <a:endParaRPr lang="ru-RU" dirty="0"/>
          </a:p>
          <a:p>
            <a:pPr>
              <a:defRPr/>
            </a:pPr>
            <a:r>
              <a:rPr lang="en-US" dirty="0" smtClean="0"/>
              <a:t>The latest version of Android OS, as of year 2013, is 4.1</a:t>
            </a:r>
            <a:endParaRPr lang="en-US" dirty="0"/>
          </a:p>
          <a:p>
            <a:pPr>
              <a:defRPr/>
            </a:pPr>
            <a:r>
              <a:rPr lang="en-US" dirty="0" smtClean="0"/>
              <a:t>Applications are developed with Java language</a:t>
            </a:r>
            <a:endParaRPr lang="en-US" dirty="0"/>
          </a:p>
          <a:p>
            <a:pPr>
              <a:defRPr/>
            </a:pPr>
            <a:r>
              <a:rPr lang="en-US" dirty="0" smtClean="0"/>
              <a:t>Android OS is not compatible with J2ME</a:t>
            </a:r>
            <a:endParaRPr lang="ru-RU" dirty="0"/>
          </a:p>
          <a:p>
            <a:pPr>
              <a:defRPr/>
            </a:pPr>
            <a:r>
              <a:rPr lang="en-US" dirty="0" smtClean="0"/>
              <a:t>At the moment, Android OS is a leader on mobile platform market </a:t>
            </a:r>
            <a:endParaRPr lang="ru-RU" dirty="0"/>
          </a:p>
          <a:p>
            <a:pPr>
              <a:defRPr/>
            </a:pPr>
            <a:endParaRPr lang="ru-RU" dirty="0"/>
          </a:p>
        </p:txBody>
      </p:sp>
      <p:pic>
        <p:nvPicPr>
          <p:cNvPr id="63492" name="Picture 2" descr="http://www.iguides.ru/forum/imagehosting/2013/03/16/1946925144add3126f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941888"/>
            <a:ext cx="245745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Mobile Java Platform</a:t>
            </a:r>
            <a:endParaRPr lang="ru-RU" altLang="en-US" smtClean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r>
              <a:rPr lang="en-US" altLang="en-US" dirty="0" smtClean="0"/>
              <a:t>J2ME platform</a:t>
            </a:r>
            <a:endParaRPr lang="ru-RU" altLang="en-US" dirty="0" smtClean="0"/>
          </a:p>
          <a:p>
            <a:r>
              <a:rPr lang="en-US" altLang="en-US" dirty="0" smtClean="0"/>
              <a:t>M</a:t>
            </a:r>
            <a:r>
              <a:rPr lang="pl-PL" altLang="en-US" dirty="0" smtClean="0"/>
              <a:t>ID</a:t>
            </a:r>
            <a:r>
              <a:rPr lang="en-US" altLang="en-US" dirty="0" smtClean="0"/>
              <a:t>lets</a:t>
            </a:r>
            <a:endParaRPr lang="en-US" altLang="en-US" dirty="0" smtClean="0"/>
          </a:p>
          <a:p>
            <a:r>
              <a:rPr lang="en-US" altLang="en-US" dirty="0" smtClean="0"/>
              <a:t>Android OS</a:t>
            </a:r>
            <a:endParaRPr lang="ru-RU" altLang="en-US" dirty="0" smtClean="0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64517" name="Object 10"/>
          <p:cNvGraphicFramePr>
            <a:graphicFrameLocks noChangeAspect="1"/>
          </p:cNvGraphicFramePr>
          <p:nvPr/>
        </p:nvGraphicFramePr>
        <p:xfrm>
          <a:off x="7477125" y="4594225"/>
          <a:ext cx="1127125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8" name="Visio" r:id="rId4" imgW="1127455" imgH="1787347" progId="Visio.Drawing.11">
                  <p:embed/>
                </p:oleObj>
              </mc:Choice>
              <mc:Fallback>
                <p:oleObj name="Visio" r:id="rId4" imgW="1127455" imgH="1787347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25" y="4594225"/>
                        <a:ext cx="1127125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Seminar plan</a:t>
            </a:r>
          </a:p>
          <a:p>
            <a:pPr>
              <a:defRPr/>
            </a:pPr>
            <a:r>
              <a:rPr lang="en-US" dirty="0" smtClean="0"/>
              <a:t>Introduction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J2SE-technologies</a:t>
            </a:r>
          </a:p>
          <a:p>
            <a:pPr>
              <a:defRPr/>
            </a:pPr>
            <a:r>
              <a:rPr lang="en-US" dirty="0" smtClean="0"/>
              <a:t>J2ME-technologies</a:t>
            </a:r>
            <a:endParaRPr lang="ru-RU" dirty="0" smtClean="0"/>
          </a:p>
          <a:p>
            <a:pPr>
              <a:defRPr/>
            </a:pPr>
            <a:r>
              <a:rPr lang="en-US" b="1" dirty="0" smtClean="0"/>
              <a:t>J2EE-technologies</a:t>
            </a:r>
            <a:endParaRPr lang="ru-RU" b="1" dirty="0" smtClean="0"/>
          </a:p>
          <a:p>
            <a:pPr>
              <a:defRPr/>
            </a:pPr>
            <a:r>
              <a:rPr lang="en-US" dirty="0" smtClean="0"/>
              <a:t>Related technologies and products</a:t>
            </a:r>
            <a:endParaRPr lang="ru-RU" dirty="0" smtClean="0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77963"/>
            <a:ext cx="8032750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66564" name="Content Placeholder 4"/>
          <p:cNvSpPr>
            <a:spLocks noGrp="1"/>
          </p:cNvSpPr>
          <p:nvPr>
            <p:ph sz="quarter" idx="10"/>
          </p:nvPr>
        </p:nvSpPr>
        <p:spPr>
          <a:xfrm>
            <a:off x="250825" y="1125538"/>
            <a:ext cx="8229600" cy="436086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Java-technologies map</a:t>
            </a:r>
          </a:p>
        </p:txBody>
      </p:sp>
      <p:sp>
        <p:nvSpPr>
          <p:cNvPr id="66565" name="Freeform 8"/>
          <p:cNvSpPr>
            <a:spLocks/>
          </p:cNvSpPr>
          <p:nvPr/>
        </p:nvSpPr>
        <p:spPr bwMode="auto">
          <a:xfrm>
            <a:off x="3203575" y="3502025"/>
            <a:ext cx="4562475" cy="3065463"/>
          </a:xfrm>
          <a:custGeom>
            <a:avLst/>
            <a:gdLst>
              <a:gd name="T0" fmla="*/ 0 w 2874"/>
              <a:gd name="T1" fmla="*/ 2147483647 h 1931"/>
              <a:gd name="T2" fmla="*/ 2147483647 w 2874"/>
              <a:gd name="T3" fmla="*/ 2147483647 h 1931"/>
              <a:gd name="T4" fmla="*/ 2147483647 w 2874"/>
              <a:gd name="T5" fmla="*/ 2147483647 h 1931"/>
              <a:gd name="T6" fmla="*/ 2147483647 w 2874"/>
              <a:gd name="T7" fmla="*/ 2147483647 h 1931"/>
              <a:gd name="T8" fmla="*/ 2147483647 w 2874"/>
              <a:gd name="T9" fmla="*/ 2147483647 h 1931"/>
              <a:gd name="T10" fmla="*/ 2147483647 w 2874"/>
              <a:gd name="T11" fmla="*/ 2147483647 h 1931"/>
              <a:gd name="T12" fmla="*/ 2147483647 w 2874"/>
              <a:gd name="T13" fmla="*/ 2147483647 h 1931"/>
              <a:gd name="T14" fmla="*/ 2147483647 w 2874"/>
              <a:gd name="T15" fmla="*/ 2147483647 h 1931"/>
              <a:gd name="T16" fmla="*/ 2147483647 w 2874"/>
              <a:gd name="T17" fmla="*/ 2147483647 h 1931"/>
              <a:gd name="T18" fmla="*/ 2147483647 w 2874"/>
              <a:gd name="T19" fmla="*/ 2147483647 h 1931"/>
              <a:gd name="T20" fmla="*/ 2147483647 w 2874"/>
              <a:gd name="T21" fmla="*/ 0 h 1931"/>
              <a:gd name="T22" fmla="*/ 0 w 2874"/>
              <a:gd name="T23" fmla="*/ 2147483647 h 19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874"/>
              <a:gd name="T37" fmla="*/ 0 h 1931"/>
              <a:gd name="T38" fmla="*/ 2874 w 2874"/>
              <a:gd name="T39" fmla="*/ 1931 h 193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874" h="1931">
                <a:moveTo>
                  <a:pt x="0" y="136"/>
                </a:moveTo>
                <a:lnTo>
                  <a:pt x="2" y="390"/>
                </a:lnTo>
                <a:lnTo>
                  <a:pt x="221" y="390"/>
                </a:lnTo>
                <a:lnTo>
                  <a:pt x="789" y="698"/>
                </a:lnTo>
                <a:lnTo>
                  <a:pt x="2030" y="1931"/>
                </a:lnTo>
                <a:lnTo>
                  <a:pt x="2874" y="1931"/>
                </a:lnTo>
                <a:lnTo>
                  <a:pt x="2874" y="990"/>
                </a:lnTo>
                <a:lnTo>
                  <a:pt x="1414" y="779"/>
                </a:lnTo>
                <a:lnTo>
                  <a:pt x="684" y="136"/>
                </a:lnTo>
                <a:lnTo>
                  <a:pt x="529" y="1"/>
                </a:lnTo>
                <a:lnTo>
                  <a:pt x="136" y="0"/>
                </a:lnTo>
                <a:lnTo>
                  <a:pt x="0" y="136"/>
                </a:lnTo>
                <a:close/>
              </a:path>
            </a:pathLst>
          </a:custGeom>
          <a:solidFill>
            <a:srgbClr val="EAEAEA">
              <a:alpha val="0"/>
            </a:srgbClr>
          </a:solidFill>
          <a:ln w="25400">
            <a:solidFill>
              <a:srgbClr val="FF66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i="1" dirty="0"/>
              <a:t>Java2 Enterprise Edition</a:t>
            </a:r>
          </a:p>
          <a:p>
            <a:pPr>
              <a:defRPr/>
            </a:pPr>
            <a:r>
              <a:rPr lang="en-US" dirty="0" smtClean="0"/>
              <a:t>J2EE – is a set of </a:t>
            </a:r>
            <a:r>
              <a:rPr lang="en-US" i="1" dirty="0" smtClean="0"/>
              <a:t>standards</a:t>
            </a:r>
            <a:r>
              <a:rPr lang="en-US" dirty="0" smtClean="0"/>
              <a:t> and </a:t>
            </a:r>
            <a:r>
              <a:rPr lang="en-US" i="1" dirty="0" smtClean="0"/>
              <a:t>libraries</a:t>
            </a:r>
            <a:r>
              <a:rPr lang="en-US" dirty="0" smtClean="0"/>
              <a:t> simplifying the development of server </a:t>
            </a:r>
            <a:r>
              <a:rPr lang="en-US" dirty="0" smtClean="0"/>
              <a:t>applications</a:t>
            </a:r>
            <a:endParaRPr lang="ru-RU" dirty="0" smtClean="0"/>
          </a:p>
          <a:p>
            <a:pPr>
              <a:defRPr/>
            </a:pPr>
            <a:endParaRPr lang="ru-RU" dirty="0" smtClean="0"/>
          </a:p>
        </p:txBody>
      </p:sp>
      <p:graphicFrame>
        <p:nvGraphicFramePr>
          <p:cNvPr id="67588" name="Object 9"/>
          <p:cNvGraphicFramePr>
            <a:graphicFrameLocks noChangeAspect="1"/>
          </p:cNvGraphicFramePr>
          <p:nvPr/>
        </p:nvGraphicFramePr>
        <p:xfrm>
          <a:off x="1116013" y="3621088"/>
          <a:ext cx="6840537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0" name="Visio" r:id="rId4" imgW="8238744" imgH="3413455" progId="Visio.Drawing.11">
                  <p:embed/>
                </p:oleObj>
              </mc:Choice>
              <mc:Fallback>
                <p:oleObj name="Visio" r:id="rId4" imgW="8238744" imgH="3413455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621088"/>
                        <a:ext cx="6840537" cy="283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9" name="AutoShape 10"/>
          <p:cNvSpPr>
            <a:spLocks noChangeArrowheads="1"/>
          </p:cNvSpPr>
          <p:nvPr/>
        </p:nvSpPr>
        <p:spPr bwMode="auto">
          <a:xfrm>
            <a:off x="4427538" y="5084763"/>
            <a:ext cx="936625" cy="865187"/>
          </a:xfrm>
          <a:prstGeom prst="roundRect">
            <a:avLst>
              <a:gd name="adj" fmla="val 16667"/>
            </a:avLst>
          </a:prstGeom>
          <a:solidFill>
            <a:srgbClr val="C0C0C0">
              <a:alpha val="47058"/>
            </a:srgbClr>
          </a:solidFill>
          <a:ln w="25400">
            <a:solidFill>
              <a:srgbClr val="FF6600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514725"/>
            <a:ext cx="3160713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Introduction</a:t>
            </a:r>
            <a:endParaRPr lang="ru-RU" altLang="en-US" smtClean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>
              <a:buFont typeface="Wingdings" charset="2"/>
              <a:buChar char="§"/>
              <a:defRPr/>
            </a:pPr>
            <a:r>
              <a:rPr lang="en-US" dirty="0" smtClean="0">
                <a:latin typeface="Arial" charset="0"/>
              </a:rPr>
              <a:t>Software architecture is a systems structure that contains:</a:t>
            </a:r>
            <a:endParaRPr lang="ru-RU" dirty="0">
              <a:latin typeface="Arial" charset="0"/>
            </a:endParaRPr>
          </a:p>
          <a:p>
            <a:pPr lvl="1">
              <a:buFont typeface="Wingdings" charset="2"/>
              <a:buChar char="§"/>
              <a:defRPr/>
            </a:pPr>
            <a:r>
              <a:rPr lang="en-US" dirty="0" smtClean="0">
                <a:latin typeface="Arial" charset="0"/>
              </a:rPr>
              <a:t>software components</a:t>
            </a:r>
            <a:endParaRPr lang="ru-RU" dirty="0">
              <a:latin typeface="Arial" charset="0"/>
            </a:endParaRPr>
          </a:p>
          <a:p>
            <a:pPr lvl="1">
              <a:buFont typeface="Wingdings" charset="2"/>
              <a:buChar char="§"/>
              <a:defRPr/>
            </a:pPr>
            <a:r>
              <a:rPr lang="en-US" dirty="0" smtClean="0">
                <a:latin typeface="Arial" charset="0"/>
              </a:rPr>
              <a:t>properties of these components visible from outside </a:t>
            </a:r>
            <a:endParaRPr lang="ru-RU" dirty="0">
              <a:latin typeface="Arial" charset="0"/>
            </a:endParaRPr>
          </a:p>
          <a:p>
            <a:pPr lvl="1">
              <a:buFont typeface="Wingdings" charset="2"/>
              <a:buChar char="§"/>
              <a:defRPr/>
            </a:pPr>
            <a:r>
              <a:rPr lang="en-US" dirty="0" smtClean="0">
                <a:latin typeface="Arial" charset="0"/>
              </a:rPr>
              <a:t>relationship between them</a:t>
            </a:r>
            <a:endParaRPr lang="ru-RU" dirty="0">
              <a:latin typeface="Arial" charset="0"/>
            </a:endParaRPr>
          </a:p>
          <a:p>
            <a:pPr marL="287337" lvl="1" indent="0" algn="r">
              <a:buFont typeface="Arial" charset="0"/>
              <a:buNone/>
              <a:defRPr/>
            </a:pPr>
            <a:r>
              <a:rPr lang="en-US" sz="1400" dirty="0">
                <a:latin typeface="Arial" charset="0"/>
              </a:rPr>
              <a:t>Len Bass, Paul Clements and Rick </a:t>
            </a:r>
            <a:r>
              <a:rPr lang="en-US" sz="1400" dirty="0" err="1">
                <a:latin typeface="Arial" charset="0"/>
              </a:rPr>
              <a:t>Kazman</a:t>
            </a:r>
            <a:r>
              <a:rPr lang="en-US" sz="1400" dirty="0">
                <a:latin typeface="Arial" charset="0"/>
              </a:rPr>
              <a:t> (CMU SEI)</a:t>
            </a:r>
          </a:p>
          <a:p>
            <a:pPr marL="287337" lvl="1" indent="0" algn="r">
              <a:buFont typeface="Arial" charset="0"/>
              <a:buNone/>
              <a:defRPr/>
            </a:pPr>
            <a:r>
              <a:rPr lang="en-US" sz="1400" b="1" dirty="0">
                <a:latin typeface="Arial" charset="0"/>
              </a:rPr>
              <a:t>Software Architecture in Practice, 2</a:t>
            </a:r>
            <a:r>
              <a:rPr lang="en-US" sz="1400" b="1" baseline="30000" dirty="0">
                <a:latin typeface="Arial" charset="0"/>
              </a:rPr>
              <a:t>nd</a:t>
            </a:r>
            <a:r>
              <a:rPr lang="en-US" sz="1400" b="1" dirty="0">
                <a:latin typeface="Arial" charset="0"/>
              </a:rPr>
              <a:t> Edition</a:t>
            </a:r>
            <a:endParaRPr lang="ru-RU" sz="1400" b="1" dirty="0">
              <a:latin typeface="Arial" charset="0"/>
            </a:endParaRPr>
          </a:p>
          <a:p>
            <a:pPr marL="287337" lvl="1" indent="0" algn="r">
              <a:buFont typeface="Arial" charset="0"/>
              <a:buNone/>
              <a:defRPr/>
            </a:pPr>
            <a:endParaRPr lang="en-US" sz="1400" dirty="0">
              <a:latin typeface="Arial" charset="0"/>
            </a:endParaRPr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Applications server</a:t>
            </a:r>
          </a:p>
          <a:p>
            <a:pPr>
              <a:defRPr/>
            </a:pPr>
            <a:r>
              <a:rPr lang="en-US" dirty="0" smtClean="0"/>
              <a:t>Written by a developer server applications work on a special </a:t>
            </a:r>
            <a:r>
              <a:rPr lang="en-US" i="1" dirty="0" smtClean="0"/>
              <a:t>application server </a:t>
            </a:r>
            <a:r>
              <a:rPr lang="en-US" dirty="0" smtClean="0"/>
              <a:t>or</a:t>
            </a:r>
            <a:r>
              <a:rPr lang="ru-RU" dirty="0" smtClean="0"/>
              <a:t> </a:t>
            </a:r>
            <a:r>
              <a:rPr lang="en-US" dirty="0" smtClean="0"/>
              <a:t>J2EE-server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J2EE-server</a:t>
            </a:r>
            <a:r>
              <a:rPr lang="ru-RU" dirty="0" smtClean="0"/>
              <a:t> – </a:t>
            </a:r>
            <a:r>
              <a:rPr lang="en-US" dirty="0" smtClean="0"/>
              <a:t>is a </a:t>
            </a:r>
            <a:r>
              <a:rPr lang="en-US" i="1" dirty="0" smtClean="0"/>
              <a:t>specialized program </a:t>
            </a:r>
            <a:r>
              <a:rPr lang="en-US" dirty="0" smtClean="0"/>
              <a:t>that manages components, ensures data exchange and resolves security issues</a:t>
            </a:r>
            <a:endParaRPr lang="ru-RU" i="1" dirty="0" smtClean="0"/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Applications </a:t>
            </a:r>
            <a:r>
              <a:rPr lang="en-US" dirty="0" smtClean="0"/>
              <a:t>servers</a:t>
            </a:r>
          </a:p>
          <a:p>
            <a:pPr>
              <a:defRPr/>
            </a:pPr>
            <a:r>
              <a:rPr lang="en-US" dirty="0" smtClean="0"/>
              <a:t>There are a lot of J2EE-servers producers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Standard</a:t>
            </a:r>
            <a:r>
              <a:rPr lang="ru-RU" dirty="0" smtClean="0"/>
              <a:t> </a:t>
            </a:r>
            <a:r>
              <a:rPr lang="en-US" dirty="0" smtClean="0"/>
              <a:t>J2EE-application can work at any of them as all applications servers</a:t>
            </a:r>
            <a:r>
              <a:rPr lang="ru-RU" dirty="0" smtClean="0"/>
              <a:t> </a:t>
            </a:r>
            <a:r>
              <a:rPr lang="en-US" dirty="0" smtClean="0"/>
              <a:t>are unified for applications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Servers differ from each other by a set of characteristics</a:t>
            </a:r>
            <a:endParaRPr lang="ru-RU" dirty="0" smtClean="0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321675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Applications servers</a:t>
            </a:r>
          </a:p>
          <a:p>
            <a:pPr>
              <a:defRPr/>
            </a:pPr>
            <a:r>
              <a:rPr lang="en-US" dirty="0" smtClean="0"/>
              <a:t>The most popular servers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BEA </a:t>
            </a:r>
            <a:r>
              <a:rPr lang="en-US" dirty="0" err="1" smtClean="0"/>
              <a:t>WebLogic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IBM </a:t>
            </a:r>
            <a:r>
              <a:rPr lang="en-US" dirty="0" err="1" smtClean="0"/>
              <a:t>WebSphere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Oracle AS (OC4J)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Resin</a:t>
            </a:r>
            <a:endParaRPr lang="ru-RU" dirty="0" smtClean="0"/>
          </a:p>
          <a:p>
            <a:pPr lvl="1">
              <a:defRPr/>
            </a:pPr>
            <a:r>
              <a:rPr lang="pl-PL" dirty="0" smtClean="0"/>
              <a:t>Wildfly (fomely JBoss AS)</a:t>
            </a:r>
            <a:endParaRPr lang="ru-RU" dirty="0" smtClean="0"/>
          </a:p>
          <a:p>
            <a:pPr lvl="1">
              <a:defRPr/>
            </a:pPr>
            <a:r>
              <a:rPr lang="fr-FR" dirty="0" smtClean="0"/>
              <a:t>IBM </a:t>
            </a:r>
            <a:r>
              <a:rPr lang="fr-FR" dirty="0" smtClean="0"/>
              <a:t>WebSphere CE </a:t>
            </a:r>
          </a:p>
          <a:p>
            <a:pPr lvl="1">
              <a:defRPr/>
            </a:pPr>
            <a:r>
              <a:rPr lang="fr-FR" dirty="0" smtClean="0"/>
              <a:t>Apache </a:t>
            </a:r>
            <a:r>
              <a:rPr lang="fr-FR" dirty="0" err="1" smtClean="0"/>
              <a:t>Tomcat</a:t>
            </a:r>
            <a:r>
              <a:rPr lang="pl-PL" dirty="0" smtClean="0"/>
              <a:t>/TomEE</a:t>
            </a:r>
            <a:endParaRPr lang="fr-FR" dirty="0" smtClean="0"/>
          </a:p>
          <a:p>
            <a:pPr lvl="1">
              <a:defRPr/>
            </a:pPr>
            <a:r>
              <a:rPr lang="fr-FR" dirty="0" err="1" smtClean="0"/>
              <a:t>GlassFish</a:t>
            </a:r>
            <a:endParaRPr lang="pl-PL" dirty="0" smtClean="0"/>
          </a:p>
          <a:p>
            <a:pPr lvl="1">
              <a:defRPr/>
            </a:pPr>
            <a:r>
              <a:rPr lang="pl-PL" dirty="0" smtClean="0"/>
              <a:t>Jetty </a:t>
            </a:r>
          </a:p>
          <a:p>
            <a:pPr lvl="1">
              <a:defRPr/>
            </a:pPr>
            <a:r>
              <a:rPr lang="pl-PL" dirty="0" smtClean="0"/>
              <a:t>Apache Geronimo</a:t>
            </a:r>
            <a:endParaRPr lang="ru-RU" dirty="0" smtClean="0"/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68615" name="AutoShape 7"/>
          <p:cNvSpPr>
            <a:spLocks/>
          </p:cNvSpPr>
          <p:nvPr/>
        </p:nvSpPr>
        <p:spPr bwMode="auto">
          <a:xfrm>
            <a:off x="4787900" y="2276475"/>
            <a:ext cx="268288" cy="1228725"/>
          </a:xfrm>
          <a:prstGeom prst="rightBrace">
            <a:avLst>
              <a:gd name="adj1" fmla="val 58185"/>
              <a:gd name="adj2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ru-RU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5153493" y="2567781"/>
            <a:ext cx="3476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Complicated popular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expensive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servers</a:t>
            </a:r>
            <a:endParaRPr lang="ru-RU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617" name="AutoShape 9"/>
          <p:cNvSpPr>
            <a:spLocks/>
          </p:cNvSpPr>
          <p:nvPr/>
        </p:nvSpPr>
        <p:spPr bwMode="auto">
          <a:xfrm>
            <a:off x="4787900" y="4508500"/>
            <a:ext cx="288925" cy="1873250"/>
          </a:xfrm>
          <a:prstGeom prst="rightBrace">
            <a:avLst>
              <a:gd name="adj1" fmla="val 39469"/>
              <a:gd name="adj2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ru-RU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68618" name="Text Box 10"/>
          <p:cNvSpPr txBox="1">
            <a:spLocks noChangeArrowheads="1"/>
          </p:cNvSpPr>
          <p:nvPr/>
        </p:nvSpPr>
        <p:spPr bwMode="auto">
          <a:xfrm>
            <a:off x="5153493" y="5270335"/>
            <a:ext cx="3321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Popular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free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servers</a:t>
            </a:r>
            <a:endParaRPr lang="ru-RU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619" name="AutoShape 11"/>
          <p:cNvSpPr>
            <a:spLocks/>
          </p:cNvSpPr>
          <p:nvPr/>
        </p:nvSpPr>
        <p:spPr bwMode="auto">
          <a:xfrm>
            <a:off x="4802982" y="3515963"/>
            <a:ext cx="288925" cy="705125"/>
          </a:xfrm>
          <a:prstGeom prst="rightBrace">
            <a:avLst>
              <a:gd name="adj1" fmla="val 10348"/>
              <a:gd name="adj2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ru-RU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68620" name="Text Box 12"/>
          <p:cNvSpPr txBox="1">
            <a:spLocks noChangeArrowheads="1"/>
          </p:cNvSpPr>
          <p:nvPr/>
        </p:nvSpPr>
        <p:spPr bwMode="auto">
          <a:xfrm>
            <a:off x="5153493" y="3683581"/>
            <a:ext cx="4016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Inexpensive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popular server</a:t>
            </a:r>
            <a:endParaRPr lang="ru-RU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Applications servers</a:t>
            </a:r>
          </a:p>
          <a:p>
            <a:pPr>
              <a:defRPr/>
            </a:pPr>
            <a:r>
              <a:rPr lang="ru-RU" dirty="0" smtClean="0"/>
              <a:t>J2EE-</a:t>
            </a:r>
            <a:r>
              <a:rPr lang="en-US" dirty="0" smtClean="0"/>
              <a:t>developers do not need to know the</a:t>
            </a:r>
            <a:r>
              <a:rPr lang="ru-RU" dirty="0" smtClean="0"/>
              <a:t> </a:t>
            </a:r>
            <a:r>
              <a:rPr lang="en-US" dirty="0" smtClean="0"/>
              <a:t>details of administrating the concrete </a:t>
            </a:r>
            <a:r>
              <a:rPr lang="ru-RU" dirty="0" smtClean="0"/>
              <a:t>J2EE-</a:t>
            </a:r>
            <a:r>
              <a:rPr lang="en-US" dirty="0" smtClean="0"/>
              <a:t>servers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But very often the </a:t>
            </a:r>
            <a:r>
              <a:rPr lang="en-US" i="1" dirty="0" smtClean="0"/>
              <a:t>developers</a:t>
            </a:r>
            <a:r>
              <a:rPr lang="en-US" dirty="0" smtClean="0"/>
              <a:t> need to </a:t>
            </a:r>
            <a:r>
              <a:rPr lang="en-US" i="1" dirty="0" smtClean="0"/>
              <a:t>administer</a:t>
            </a:r>
            <a:r>
              <a:rPr lang="en-US" dirty="0" smtClean="0"/>
              <a:t> the server also so knowledge of administrative details is undoubtedly an advantage</a:t>
            </a:r>
            <a:endParaRPr lang="ru-RU" dirty="0" smtClean="0"/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81113"/>
            <a:ext cx="8032750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72708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Java-technologies map</a:t>
            </a:r>
          </a:p>
        </p:txBody>
      </p:sp>
      <p:sp>
        <p:nvSpPr>
          <p:cNvPr id="72709" name="Freeform 6"/>
          <p:cNvSpPr>
            <a:spLocks/>
          </p:cNvSpPr>
          <p:nvPr/>
        </p:nvSpPr>
        <p:spPr bwMode="auto">
          <a:xfrm>
            <a:off x="4427538" y="1268413"/>
            <a:ext cx="4471987" cy="1552575"/>
          </a:xfrm>
          <a:custGeom>
            <a:avLst/>
            <a:gdLst>
              <a:gd name="T0" fmla="*/ 0 w 2817"/>
              <a:gd name="T1" fmla="*/ 2147483647 h 978"/>
              <a:gd name="T2" fmla="*/ 2147483647 w 2817"/>
              <a:gd name="T3" fmla="*/ 2147483647 h 978"/>
              <a:gd name="T4" fmla="*/ 2147483647 w 2817"/>
              <a:gd name="T5" fmla="*/ 2147483647 h 978"/>
              <a:gd name="T6" fmla="*/ 2147483647 w 2817"/>
              <a:gd name="T7" fmla="*/ 2147483647 h 978"/>
              <a:gd name="T8" fmla="*/ 2147483647 w 2817"/>
              <a:gd name="T9" fmla="*/ 2147483647 h 978"/>
              <a:gd name="T10" fmla="*/ 2147483647 w 2817"/>
              <a:gd name="T11" fmla="*/ 2147483647 h 978"/>
              <a:gd name="T12" fmla="*/ 2147483647 w 2817"/>
              <a:gd name="T13" fmla="*/ 2147483647 h 978"/>
              <a:gd name="T14" fmla="*/ 2147483647 w 2817"/>
              <a:gd name="T15" fmla="*/ 2147483647 h 978"/>
              <a:gd name="T16" fmla="*/ 2147483647 w 2817"/>
              <a:gd name="T17" fmla="*/ 2147483647 h 978"/>
              <a:gd name="T18" fmla="*/ 2147483647 w 2817"/>
              <a:gd name="T19" fmla="*/ 0 h 978"/>
              <a:gd name="T20" fmla="*/ 2147483647 w 2817"/>
              <a:gd name="T21" fmla="*/ 2147483647 h 978"/>
              <a:gd name="T22" fmla="*/ 2147483647 w 2817"/>
              <a:gd name="T23" fmla="*/ 2147483647 h 978"/>
              <a:gd name="T24" fmla="*/ 0 w 2817"/>
              <a:gd name="T25" fmla="*/ 2147483647 h 97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817"/>
              <a:gd name="T40" fmla="*/ 0 h 978"/>
              <a:gd name="T41" fmla="*/ 2817 w 2817"/>
              <a:gd name="T42" fmla="*/ 978 h 97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817" h="978">
                <a:moveTo>
                  <a:pt x="0" y="247"/>
                </a:moveTo>
                <a:lnTo>
                  <a:pt x="2" y="888"/>
                </a:lnTo>
                <a:lnTo>
                  <a:pt x="156" y="978"/>
                </a:lnTo>
                <a:lnTo>
                  <a:pt x="1000" y="978"/>
                </a:lnTo>
                <a:lnTo>
                  <a:pt x="1227" y="637"/>
                </a:lnTo>
                <a:lnTo>
                  <a:pt x="2671" y="629"/>
                </a:lnTo>
                <a:lnTo>
                  <a:pt x="2817" y="548"/>
                </a:lnTo>
                <a:lnTo>
                  <a:pt x="2817" y="102"/>
                </a:lnTo>
                <a:lnTo>
                  <a:pt x="2679" y="4"/>
                </a:lnTo>
                <a:lnTo>
                  <a:pt x="1904" y="0"/>
                </a:lnTo>
                <a:lnTo>
                  <a:pt x="529" y="112"/>
                </a:lnTo>
                <a:lnTo>
                  <a:pt x="136" y="111"/>
                </a:lnTo>
                <a:lnTo>
                  <a:pt x="0" y="247"/>
                </a:lnTo>
                <a:close/>
              </a:path>
            </a:pathLst>
          </a:custGeom>
          <a:solidFill>
            <a:srgbClr val="EAEAEA">
              <a:alpha val="0"/>
            </a:srgbClr>
          </a:solidFill>
          <a:ln w="25400">
            <a:solidFill>
              <a:srgbClr val="FF66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World Wide Web</a:t>
            </a:r>
            <a:endParaRPr lang="ru-RU" altLang="en-US" smtClean="0"/>
          </a:p>
        </p:txBody>
      </p:sp>
      <p:sp>
        <p:nvSpPr>
          <p:cNvPr id="73731" name="Line 1"/>
          <p:cNvSpPr>
            <a:spLocks noChangeShapeType="1"/>
          </p:cNvSpPr>
          <p:nvPr/>
        </p:nvSpPr>
        <p:spPr bwMode="auto">
          <a:xfrm>
            <a:off x="755650" y="1773238"/>
            <a:ext cx="3382963" cy="431800"/>
          </a:xfrm>
          <a:prstGeom prst="line">
            <a:avLst/>
          </a:prstGeom>
          <a:noFill/>
          <a:ln w="9360" cap="sq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73732" name="Object 2"/>
          <p:cNvGraphicFramePr>
            <a:graphicFrameLocks noChangeAspect="1"/>
          </p:cNvGraphicFramePr>
          <p:nvPr/>
        </p:nvGraphicFramePr>
        <p:xfrm>
          <a:off x="3276600" y="1881188"/>
          <a:ext cx="2305050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0" r:id="rId3" imgW="1150010" imgH="1059485" progId="">
                  <p:embed/>
                </p:oleObj>
              </mc:Choice>
              <mc:Fallback>
                <p:oleObj r:id="rId3" imgW="1150010" imgH="105948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81188"/>
                        <a:ext cx="2305050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6"/>
          <p:cNvGraphicFramePr>
            <a:graphicFrameLocks noChangeAspect="1"/>
          </p:cNvGraphicFramePr>
          <p:nvPr/>
        </p:nvGraphicFramePr>
        <p:xfrm>
          <a:off x="6372225" y="1268413"/>
          <a:ext cx="2084388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1" r:id="rId5" imgW="1523390" imgH="1947672" progId="">
                  <p:embed/>
                </p:oleObj>
              </mc:Choice>
              <mc:Fallback>
                <p:oleObj r:id="rId5" imgW="1523390" imgH="1947672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1268413"/>
                        <a:ext cx="2084388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7"/>
          <p:cNvSpPr txBox="1">
            <a:spLocks noChangeArrowheads="1"/>
          </p:cNvSpPr>
          <p:nvPr/>
        </p:nvSpPr>
        <p:spPr bwMode="auto">
          <a:xfrm>
            <a:off x="4286250" y="4610100"/>
            <a:ext cx="11049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ea typeface="文泉驛微米黑" charset="0"/>
                <a:cs typeface="文泉驛微米黑" charset="0"/>
              </a:rPr>
              <a:t>Browser 	</a:t>
            </a:r>
            <a:endParaRPr lang="ru-RU" altLang="en-US">
              <a:solidFill>
                <a:schemeClr val="tx2"/>
              </a:solidFill>
              <a:ea typeface="文泉驛微米黑" charset="0"/>
              <a:cs typeface="文泉驛微米黑" charset="0"/>
            </a:endParaRPr>
          </a:p>
        </p:txBody>
      </p:sp>
      <p:sp>
        <p:nvSpPr>
          <p:cNvPr id="73735" name="Text Box 8"/>
          <p:cNvSpPr txBox="1">
            <a:spLocks noChangeArrowheads="1"/>
          </p:cNvSpPr>
          <p:nvPr/>
        </p:nvSpPr>
        <p:spPr bwMode="auto">
          <a:xfrm>
            <a:off x="6769100" y="3933825"/>
            <a:ext cx="1357313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ea typeface="文泉驛微米黑" charset="0"/>
                <a:cs typeface="文泉驛微米黑" charset="0"/>
              </a:rPr>
              <a:t>Web server</a:t>
            </a:r>
            <a:endParaRPr lang="ru-RU" altLang="en-US">
              <a:solidFill>
                <a:schemeClr val="tx2"/>
              </a:solidFill>
              <a:ea typeface="文泉驛微米黑" charset="0"/>
              <a:cs typeface="文泉驛微米黑" charset="0"/>
            </a:endParaRPr>
          </a:p>
        </p:txBody>
      </p:sp>
      <p:sp>
        <p:nvSpPr>
          <p:cNvPr id="73736" name="Line 9"/>
          <p:cNvSpPr>
            <a:spLocks noChangeShapeType="1"/>
          </p:cNvSpPr>
          <p:nvPr/>
        </p:nvSpPr>
        <p:spPr bwMode="auto">
          <a:xfrm>
            <a:off x="5364163" y="2708275"/>
            <a:ext cx="936625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7" name="Line 10"/>
          <p:cNvSpPr>
            <a:spLocks noChangeShapeType="1"/>
          </p:cNvSpPr>
          <p:nvPr/>
        </p:nvSpPr>
        <p:spPr bwMode="auto">
          <a:xfrm flipV="1">
            <a:off x="4284663" y="2922588"/>
            <a:ext cx="287337" cy="3748087"/>
          </a:xfrm>
          <a:prstGeom prst="line">
            <a:avLst/>
          </a:prstGeom>
          <a:noFill/>
          <a:ln w="9360" cap="sq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3738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628775"/>
            <a:ext cx="3751263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73739" name="Object 12"/>
          <p:cNvGraphicFramePr>
            <a:graphicFrameLocks noChangeAspect="1"/>
          </p:cNvGraphicFramePr>
          <p:nvPr/>
        </p:nvGraphicFramePr>
        <p:xfrm>
          <a:off x="466725" y="4267200"/>
          <a:ext cx="1617663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2" r:id="rId8" imgW="920801" imgH="1210361" progId="">
                  <p:embed/>
                </p:oleObj>
              </mc:Choice>
              <mc:Fallback>
                <p:oleObj r:id="rId8" imgW="920801" imgH="1210361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4267200"/>
                        <a:ext cx="1617663" cy="212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Web-applications</a:t>
            </a:r>
          </a:p>
          <a:p>
            <a:pPr>
              <a:defRPr/>
            </a:pPr>
            <a:r>
              <a:rPr lang="ru-RU" dirty="0" smtClean="0"/>
              <a:t>J2EE </a:t>
            </a:r>
            <a:r>
              <a:rPr lang="en-US" dirty="0" smtClean="0"/>
              <a:t>web-applications work at applications server and process users requests via web-interface 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Web-interface is a set of</a:t>
            </a:r>
            <a:r>
              <a:rPr lang="ru-RU" dirty="0" smtClean="0"/>
              <a:t> HTML-</a:t>
            </a:r>
            <a:r>
              <a:rPr lang="en-US" dirty="0" smtClean="0"/>
              <a:t>pages. To view them on the client computer only web-browser is necessary</a:t>
            </a:r>
            <a:endParaRPr lang="ru-RU" dirty="0" smtClean="0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Web-technologies</a:t>
            </a:r>
          </a:p>
          <a:p>
            <a:pPr>
              <a:defRPr/>
            </a:pPr>
            <a:r>
              <a:rPr lang="ru-RU" dirty="0" smtClean="0"/>
              <a:t>J2EE-</a:t>
            </a:r>
            <a:r>
              <a:rPr lang="en-US" dirty="0" smtClean="0"/>
              <a:t>application can execute difficult actions</a:t>
            </a:r>
            <a:r>
              <a:rPr lang="ru-RU" dirty="0" smtClean="0"/>
              <a:t> (</a:t>
            </a:r>
            <a:r>
              <a:rPr lang="en-US" dirty="0" smtClean="0"/>
              <a:t>business-logics) and the result is sent to client in </a:t>
            </a:r>
            <a:r>
              <a:rPr lang="ru-RU" i="1" dirty="0" smtClean="0"/>
              <a:t>HTML-</a:t>
            </a:r>
            <a:r>
              <a:rPr lang="en-US" i="1" dirty="0" smtClean="0"/>
              <a:t>pages</a:t>
            </a:r>
          </a:p>
          <a:p>
            <a:pPr>
              <a:defRPr/>
            </a:pPr>
            <a:r>
              <a:rPr lang="ru-RU" dirty="0" smtClean="0"/>
              <a:t>J2EE </a:t>
            </a:r>
            <a:r>
              <a:rPr lang="en-US" dirty="0" smtClean="0"/>
              <a:t>web-developer</a:t>
            </a:r>
            <a:r>
              <a:rPr lang="ru-RU" dirty="0" smtClean="0"/>
              <a:t> </a:t>
            </a:r>
            <a:r>
              <a:rPr lang="en-US" dirty="0" smtClean="0"/>
              <a:t>from one side should know how to write </a:t>
            </a:r>
            <a:r>
              <a:rPr lang="ru-RU" dirty="0" smtClean="0"/>
              <a:t>J2EE </a:t>
            </a:r>
            <a:r>
              <a:rPr lang="en-US" dirty="0" smtClean="0"/>
              <a:t>application and from another</a:t>
            </a:r>
            <a:r>
              <a:rPr lang="ru-RU" dirty="0" smtClean="0"/>
              <a:t> – </a:t>
            </a:r>
            <a:br>
              <a:rPr lang="ru-RU" dirty="0" smtClean="0"/>
            </a:br>
            <a:r>
              <a:rPr lang="en-US" dirty="0" smtClean="0"/>
              <a:t>web-technologies</a:t>
            </a:r>
            <a:endParaRPr lang="ru-RU" dirty="0" smtClean="0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2" name="Object 21"/>
          <p:cNvGraphicFramePr>
            <a:graphicFrameLocks noChangeAspect="1"/>
          </p:cNvGraphicFramePr>
          <p:nvPr/>
        </p:nvGraphicFramePr>
        <p:xfrm>
          <a:off x="612775" y="2420938"/>
          <a:ext cx="8135938" cy="332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3" name="Visio" r:id="rId4" imgW="6910730" imgH="2827325" progId="Visio.Drawing.11">
                  <p:embed/>
                </p:oleObj>
              </mc:Choice>
              <mc:Fallback>
                <p:oleObj name="Visio" r:id="rId4" imgW="6910730" imgH="2827325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2420938"/>
                        <a:ext cx="8135938" cy="332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Web-applications</a:t>
            </a:r>
          </a:p>
          <a:p>
            <a:pPr>
              <a:defRPr/>
            </a:pPr>
            <a:endParaRPr lang="ru-RU" dirty="0"/>
          </a:p>
        </p:txBody>
      </p:sp>
      <p:sp>
        <p:nvSpPr>
          <p:cNvPr id="76805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76806" name="Text Box 11"/>
          <p:cNvSpPr txBox="1">
            <a:spLocks noChangeArrowheads="1"/>
          </p:cNvSpPr>
          <p:nvPr/>
        </p:nvSpPr>
        <p:spPr bwMode="auto">
          <a:xfrm>
            <a:off x="1089025" y="5740400"/>
            <a:ext cx="19431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Program</a:t>
            </a:r>
            <a:r>
              <a:rPr lang="ru-RU" altLang="en-US">
                <a:solidFill>
                  <a:srgbClr val="FF6600"/>
                </a:solidFill>
              </a:rPr>
              <a:t>-</a:t>
            </a:r>
            <a:r>
              <a:rPr lang="en-US" altLang="en-US">
                <a:solidFill>
                  <a:srgbClr val="FF6600"/>
                </a:solidFill>
              </a:rPr>
              <a:t>client</a:t>
            </a:r>
            <a:r>
              <a:rPr lang="ru-RU" altLang="en-US">
                <a:solidFill>
                  <a:srgbClr val="FF6600"/>
                </a:solidFill>
              </a:rPr>
              <a:t> – </a:t>
            </a:r>
            <a:br>
              <a:rPr lang="ru-RU" altLang="en-US">
                <a:solidFill>
                  <a:srgbClr val="FF6600"/>
                </a:solidFill>
              </a:rPr>
            </a:br>
            <a:r>
              <a:rPr lang="en-US" altLang="en-US">
                <a:solidFill>
                  <a:srgbClr val="FF6600"/>
                </a:solidFill>
              </a:rPr>
              <a:t>simple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 i="1">
                <a:solidFill>
                  <a:srgbClr val="FF6600"/>
                </a:solidFill>
              </a:rPr>
              <a:t>browser</a:t>
            </a:r>
          </a:p>
          <a:p>
            <a:pPr algn="ctr" eaLnBrk="1" hangingPunct="1"/>
            <a:endParaRPr lang="ru-RU" altLang="en-US" i="1">
              <a:solidFill>
                <a:srgbClr val="FF6600"/>
              </a:solidFill>
            </a:endParaRPr>
          </a:p>
        </p:txBody>
      </p:sp>
      <p:sp>
        <p:nvSpPr>
          <p:cNvPr id="76807" name="Text Box 12"/>
          <p:cNvSpPr txBox="1">
            <a:spLocks noChangeArrowheads="1"/>
          </p:cNvSpPr>
          <p:nvPr/>
        </p:nvSpPr>
        <p:spPr bwMode="auto">
          <a:xfrm>
            <a:off x="3884613" y="4659313"/>
            <a:ext cx="28781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J2EE </a:t>
            </a:r>
            <a:r>
              <a:rPr lang="en-US" altLang="en-US" i="1">
                <a:solidFill>
                  <a:srgbClr val="FF6600"/>
                </a:solidFill>
              </a:rPr>
              <a:t>web-application</a:t>
            </a:r>
            <a:r>
              <a:rPr lang="ru-RU" altLang="en-US">
                <a:solidFill>
                  <a:srgbClr val="FF6600"/>
                </a:solidFill>
              </a:rPr>
              <a:t/>
            </a:r>
            <a:br>
              <a:rPr lang="ru-RU" altLang="en-US">
                <a:solidFill>
                  <a:srgbClr val="FF6600"/>
                </a:solidFill>
              </a:rPr>
            </a:br>
            <a:r>
              <a:rPr lang="ru-RU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executes business logics </a:t>
            </a:r>
            <a:r>
              <a:rPr lang="ru-RU" altLang="en-US">
                <a:solidFill>
                  <a:srgbClr val="FF6600"/>
                </a:solidFill>
              </a:rPr>
              <a:t/>
            </a:r>
            <a:br>
              <a:rPr lang="ru-RU" altLang="en-US">
                <a:solidFill>
                  <a:srgbClr val="FF6600"/>
                </a:solidFill>
              </a:rPr>
            </a:br>
            <a:r>
              <a:rPr lang="en-US" altLang="en-US">
                <a:solidFill>
                  <a:srgbClr val="FF6600"/>
                </a:solidFill>
              </a:rPr>
              <a:t>and sends  the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result </a:t>
            </a:r>
            <a:r>
              <a:rPr lang="ru-RU" altLang="en-US">
                <a:solidFill>
                  <a:srgbClr val="FF6600"/>
                </a:solidFill>
              </a:rPr>
              <a:t/>
            </a:r>
            <a:br>
              <a:rPr lang="ru-RU" altLang="en-US">
                <a:solidFill>
                  <a:srgbClr val="FF6600"/>
                </a:solidFill>
              </a:rPr>
            </a:br>
            <a:r>
              <a:rPr lang="en-US" altLang="en-US">
                <a:solidFill>
                  <a:srgbClr val="FF6600"/>
                </a:solidFill>
              </a:rPr>
              <a:t>in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>HTML-pages</a:t>
            </a:r>
            <a:r>
              <a:rPr lang="ru-RU" altLang="en-US">
                <a:solidFill>
                  <a:srgbClr val="FF6600"/>
                </a:solidFill>
              </a:rPr>
              <a:t>)</a:t>
            </a:r>
            <a:endParaRPr lang="ru-RU" altLang="en-US" i="1">
              <a:solidFill>
                <a:srgbClr val="FF6600"/>
              </a:solidFill>
            </a:endParaRPr>
          </a:p>
        </p:txBody>
      </p:sp>
      <p:sp>
        <p:nvSpPr>
          <p:cNvPr id="76808" name="Text Box 13"/>
          <p:cNvSpPr txBox="1">
            <a:spLocks noChangeArrowheads="1"/>
          </p:cNvSpPr>
          <p:nvPr/>
        </p:nvSpPr>
        <p:spPr bwMode="auto">
          <a:xfrm>
            <a:off x="7261225" y="4941888"/>
            <a:ext cx="1493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Data servers</a:t>
            </a:r>
            <a:endParaRPr lang="ru-RU" altLang="en-US" i="1">
              <a:solidFill>
                <a:srgbClr val="FF6600"/>
              </a:solidFill>
            </a:endParaRPr>
          </a:p>
        </p:txBody>
      </p:sp>
      <p:sp>
        <p:nvSpPr>
          <p:cNvPr id="76809" name="Freeform 14"/>
          <p:cNvSpPr>
            <a:spLocks/>
          </p:cNvSpPr>
          <p:nvPr/>
        </p:nvSpPr>
        <p:spPr bwMode="auto">
          <a:xfrm>
            <a:off x="1619250" y="2352675"/>
            <a:ext cx="3565525" cy="1584325"/>
          </a:xfrm>
          <a:custGeom>
            <a:avLst/>
            <a:gdLst>
              <a:gd name="T0" fmla="*/ 0 w 2404"/>
              <a:gd name="T1" fmla="*/ 2147483647 h 998"/>
              <a:gd name="T2" fmla="*/ 0 w 2404"/>
              <a:gd name="T3" fmla="*/ 0 h 998"/>
              <a:gd name="T4" fmla="*/ 2147483647 w 2404"/>
              <a:gd name="T5" fmla="*/ 0 h 998"/>
              <a:gd name="T6" fmla="*/ 2147483647 w 2404"/>
              <a:gd name="T7" fmla="*/ 2147483647 h 998"/>
              <a:gd name="T8" fmla="*/ 0 60000 65536"/>
              <a:gd name="T9" fmla="*/ 0 60000 65536"/>
              <a:gd name="T10" fmla="*/ 0 60000 65536"/>
              <a:gd name="T11" fmla="*/ 0 60000 65536"/>
              <a:gd name="T12" fmla="*/ 0 w 2404"/>
              <a:gd name="T13" fmla="*/ 0 h 998"/>
              <a:gd name="T14" fmla="*/ 2404 w 2404"/>
              <a:gd name="T15" fmla="*/ 998 h 9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4" h="998">
                <a:moveTo>
                  <a:pt x="0" y="363"/>
                </a:moveTo>
                <a:lnTo>
                  <a:pt x="0" y="0"/>
                </a:lnTo>
                <a:lnTo>
                  <a:pt x="2404" y="0"/>
                </a:lnTo>
                <a:lnTo>
                  <a:pt x="2404" y="998"/>
                </a:lnTo>
              </a:path>
            </a:pathLst>
          </a:cu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0" name="Text Box 15"/>
          <p:cNvSpPr txBox="1">
            <a:spLocks noChangeArrowheads="1"/>
          </p:cNvSpPr>
          <p:nvPr/>
        </p:nvSpPr>
        <p:spPr bwMode="auto">
          <a:xfrm>
            <a:off x="2254250" y="1917700"/>
            <a:ext cx="231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FF6600"/>
                </a:solidFill>
              </a:rPr>
              <a:t>front-office</a:t>
            </a:r>
          </a:p>
          <a:p>
            <a:pPr algn="ctr" eaLnBrk="1" hangingPunct="1"/>
            <a:r>
              <a:rPr lang="en-US" altLang="en-US" sz="1200">
                <a:solidFill>
                  <a:srgbClr val="FF6600"/>
                </a:solidFill>
              </a:rPr>
              <a:t>(HTML, CSS, JavaScript,AJAX)</a:t>
            </a:r>
            <a:endParaRPr lang="ru-RU" altLang="en-US" sz="1200">
              <a:solidFill>
                <a:srgbClr val="FF6600"/>
              </a:solidFill>
            </a:endParaRPr>
          </a:p>
        </p:txBody>
      </p:sp>
      <p:sp>
        <p:nvSpPr>
          <p:cNvPr id="76811" name="Freeform 17"/>
          <p:cNvSpPr>
            <a:spLocks/>
          </p:cNvSpPr>
          <p:nvPr/>
        </p:nvSpPr>
        <p:spPr bwMode="auto">
          <a:xfrm rot="10800000" flipV="1">
            <a:off x="5400675" y="2349500"/>
            <a:ext cx="3457575" cy="1512888"/>
          </a:xfrm>
          <a:custGeom>
            <a:avLst/>
            <a:gdLst>
              <a:gd name="T0" fmla="*/ 0 w 2404"/>
              <a:gd name="T1" fmla="*/ 2147483647 h 998"/>
              <a:gd name="T2" fmla="*/ 0 w 2404"/>
              <a:gd name="T3" fmla="*/ 0 h 998"/>
              <a:gd name="T4" fmla="*/ 2147483647 w 2404"/>
              <a:gd name="T5" fmla="*/ 0 h 998"/>
              <a:gd name="T6" fmla="*/ 2147483647 w 2404"/>
              <a:gd name="T7" fmla="*/ 2147483647 h 998"/>
              <a:gd name="T8" fmla="*/ 0 60000 65536"/>
              <a:gd name="T9" fmla="*/ 0 60000 65536"/>
              <a:gd name="T10" fmla="*/ 0 60000 65536"/>
              <a:gd name="T11" fmla="*/ 0 60000 65536"/>
              <a:gd name="T12" fmla="*/ 0 w 2404"/>
              <a:gd name="T13" fmla="*/ 0 h 998"/>
              <a:gd name="T14" fmla="*/ 2404 w 2404"/>
              <a:gd name="T15" fmla="*/ 998 h 9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4" h="998">
                <a:moveTo>
                  <a:pt x="0" y="363"/>
                </a:moveTo>
                <a:lnTo>
                  <a:pt x="0" y="0"/>
                </a:lnTo>
                <a:lnTo>
                  <a:pt x="2404" y="0"/>
                </a:lnTo>
                <a:lnTo>
                  <a:pt x="2404" y="998"/>
                </a:lnTo>
              </a:path>
            </a:pathLst>
          </a:cu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2" name="Text Box 18"/>
          <p:cNvSpPr txBox="1">
            <a:spLocks noChangeArrowheads="1"/>
          </p:cNvSpPr>
          <p:nvPr/>
        </p:nvSpPr>
        <p:spPr bwMode="auto">
          <a:xfrm>
            <a:off x="5335877" y="1917700"/>
            <a:ext cx="35189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6600"/>
                </a:solidFill>
              </a:rPr>
              <a:t>back-office</a:t>
            </a:r>
          </a:p>
          <a:p>
            <a:pPr algn="ctr" eaLnBrk="1" hangingPunct="1"/>
            <a:r>
              <a:rPr lang="en-US" altLang="en-US" sz="1200" dirty="0" smtClean="0">
                <a:solidFill>
                  <a:srgbClr val="FF6600"/>
                </a:solidFill>
              </a:rPr>
              <a:t>(</a:t>
            </a:r>
            <a:r>
              <a:rPr lang="pl-PL" altLang="en-US" sz="1200" dirty="0" smtClean="0">
                <a:solidFill>
                  <a:srgbClr val="FF6600"/>
                </a:solidFill>
              </a:rPr>
              <a:t>JEE/frameworks</a:t>
            </a:r>
            <a:r>
              <a:rPr lang="en-US" altLang="en-US" sz="1200" dirty="0" smtClean="0">
                <a:solidFill>
                  <a:srgbClr val="FF6600"/>
                </a:solidFill>
              </a:rPr>
              <a:t> </a:t>
            </a:r>
            <a:r>
              <a:rPr lang="en-US" altLang="en-US" sz="1200" dirty="0">
                <a:solidFill>
                  <a:srgbClr val="FF6600"/>
                </a:solidFill>
              </a:rPr>
              <a:t>+</a:t>
            </a:r>
            <a:r>
              <a:rPr lang="ru-RU" altLang="en-US" sz="1200" dirty="0">
                <a:solidFill>
                  <a:srgbClr val="FF6600"/>
                </a:solidFill>
              </a:rPr>
              <a:t> </a:t>
            </a:r>
            <a:r>
              <a:rPr lang="en-US" altLang="en-US" sz="1200" dirty="0">
                <a:solidFill>
                  <a:srgbClr val="FF6600"/>
                </a:solidFill>
              </a:rPr>
              <a:t>access to data technologies)</a:t>
            </a:r>
            <a:endParaRPr lang="ru-RU" altLang="en-US" sz="120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Web-technologies</a:t>
            </a:r>
          </a:p>
          <a:p>
            <a:pPr>
              <a:defRPr/>
            </a:pPr>
            <a:r>
              <a:rPr lang="en-US" dirty="0" smtClean="0"/>
              <a:t>A set of technologies that should know web- developer on </a:t>
            </a:r>
            <a:r>
              <a:rPr lang="en-US" i="1" dirty="0" smtClean="0"/>
              <a:t>any</a:t>
            </a:r>
            <a:r>
              <a:rPr lang="en-US" dirty="0" smtClean="0"/>
              <a:t> platform</a:t>
            </a:r>
            <a:r>
              <a:rPr lang="ru-RU" dirty="0" smtClean="0"/>
              <a:t>:</a:t>
            </a: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66463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23106"/>
              </p:ext>
            </p:extLst>
          </p:nvPr>
        </p:nvGraphicFramePr>
        <p:xfrm>
          <a:off x="1187450" y="3602038"/>
          <a:ext cx="6985000" cy="1493172"/>
        </p:xfrm>
        <a:graphic>
          <a:graphicData uri="http://schemas.openxmlformats.org/drawingml/2006/table">
            <a:tbl>
              <a:tblPr/>
              <a:tblGrid>
                <a:gridCol w="3456558"/>
                <a:gridCol w="3528442"/>
              </a:tblGrid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HTML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62" marB="4566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Necessary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62" marB="4566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CSS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62" marB="4566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Desirable</a:t>
                      </a:r>
                      <a:r>
                        <a:rPr kumimoji="0" lang="pl-P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/Knowledge about some CSS frameworks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62" marB="4566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JavaScript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62" marB="4566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Necessary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62" marB="4566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Introduction</a:t>
            </a:r>
            <a:endParaRPr lang="ru-RU" altLang="en-US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Basic architectures  of information </a:t>
            </a:r>
            <a:r>
              <a:rPr lang="en-US" dirty="0" smtClean="0"/>
              <a:t>systems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The following dominated architectures of IS can be distinguished</a:t>
            </a:r>
            <a:r>
              <a:rPr lang="ru-RU" dirty="0" smtClean="0"/>
              <a:t>:</a:t>
            </a:r>
          </a:p>
          <a:p>
            <a:pPr>
              <a:defRPr/>
            </a:pPr>
            <a:r>
              <a:rPr lang="en-US" dirty="0" smtClean="0"/>
              <a:t>S</a:t>
            </a:r>
            <a:r>
              <a:rPr lang="ru-RU" dirty="0" smtClean="0"/>
              <a:t>tand-alone</a:t>
            </a:r>
          </a:p>
          <a:p>
            <a:pPr>
              <a:defRPr/>
            </a:pPr>
            <a:r>
              <a:rPr lang="en-US" dirty="0" smtClean="0"/>
              <a:t>Two-tier client/server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Three-tier client/server</a:t>
            </a:r>
            <a:endParaRPr lang="ru-RU" dirty="0" smtClean="0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JSP/Servlets and additional technologies</a:t>
            </a:r>
          </a:p>
          <a:p>
            <a:pPr>
              <a:defRPr/>
            </a:pPr>
            <a:r>
              <a:rPr lang="en-US" dirty="0" smtClean="0"/>
              <a:t>Basic</a:t>
            </a:r>
            <a:r>
              <a:rPr lang="ru-RU" dirty="0" smtClean="0"/>
              <a:t> </a:t>
            </a:r>
            <a:r>
              <a:rPr lang="en-US" dirty="0" smtClean="0"/>
              <a:t>technology of developing J2EE web-applications</a:t>
            </a:r>
            <a:r>
              <a:rPr lang="ru-RU" dirty="0" smtClean="0"/>
              <a:t> – </a:t>
            </a:r>
            <a:r>
              <a:rPr lang="en-US" dirty="0" smtClean="0"/>
              <a:t>is</a:t>
            </a:r>
            <a:r>
              <a:rPr lang="ru-RU" dirty="0" smtClean="0"/>
              <a:t> </a:t>
            </a:r>
            <a:r>
              <a:rPr lang="en-US" i="1" dirty="0" smtClean="0"/>
              <a:t>Servlets</a:t>
            </a:r>
            <a:endParaRPr lang="en-US" i="1" dirty="0" smtClean="0"/>
          </a:p>
          <a:p>
            <a:pPr>
              <a:defRPr/>
            </a:pPr>
            <a:r>
              <a:rPr lang="en-US" dirty="0" smtClean="0"/>
              <a:t>To simplify the development of web-applications “above” </a:t>
            </a:r>
            <a:r>
              <a:rPr lang="en-US" dirty="0" smtClean="0"/>
              <a:t>Servlets</a:t>
            </a:r>
            <a:r>
              <a:rPr lang="ru-RU" dirty="0" smtClean="0"/>
              <a:t> </a:t>
            </a:r>
            <a:r>
              <a:rPr lang="en-US" dirty="0" smtClean="0"/>
              <a:t>there are additional standard </a:t>
            </a:r>
            <a:r>
              <a:rPr lang="pl-PL" dirty="0" smtClean="0"/>
              <a:t>Oracle</a:t>
            </a:r>
            <a:r>
              <a:rPr lang="en-US" dirty="0" smtClean="0"/>
              <a:t> </a:t>
            </a:r>
            <a:r>
              <a:rPr lang="en-US" dirty="0" smtClean="0"/>
              <a:t>technologies</a:t>
            </a:r>
            <a:r>
              <a:rPr lang="ru-RU" dirty="0" smtClean="0"/>
              <a:t>: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671791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992054"/>
              </p:ext>
            </p:extLst>
          </p:nvPr>
        </p:nvGraphicFramePr>
        <p:xfrm>
          <a:off x="827584" y="3861048"/>
          <a:ext cx="7200900" cy="792248"/>
        </p:xfrm>
        <a:graphic>
          <a:graphicData uri="http://schemas.openxmlformats.org/drawingml/2006/table">
            <a:tbl>
              <a:tblPr/>
              <a:tblGrid>
                <a:gridCol w="4392662"/>
                <a:gridCol w="2808238"/>
              </a:tblGrid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JSTL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Desirable to know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JSF (Java Server Faces)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/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Facelets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As advantage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62" marB="45662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Additional technologies</a:t>
            </a:r>
          </a:p>
          <a:p>
            <a:pPr>
              <a:defRPr/>
            </a:pPr>
            <a:r>
              <a:rPr lang="en-US" dirty="0" smtClean="0"/>
              <a:t>Besides the standard </a:t>
            </a:r>
            <a:r>
              <a:rPr lang="pl-PL" dirty="0" smtClean="0"/>
              <a:t>Oracle – </a:t>
            </a:r>
            <a:r>
              <a:rPr lang="en-US" dirty="0" smtClean="0"/>
              <a:t>technologies </a:t>
            </a:r>
            <a:r>
              <a:rPr lang="en-US" dirty="0" smtClean="0"/>
              <a:t>there are very popular libraries written by enthusiasts </a:t>
            </a:r>
            <a:r>
              <a:rPr lang="ru-RU" dirty="0" smtClean="0"/>
              <a:t>: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677935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7451"/>
              </p:ext>
            </p:extLst>
          </p:nvPr>
        </p:nvGraphicFramePr>
        <p:xfrm>
          <a:off x="1187450" y="4076700"/>
          <a:ext cx="7416800" cy="1189038"/>
        </p:xfrm>
        <a:graphic>
          <a:graphicData uri="http://schemas.openxmlformats.org/drawingml/2006/table">
            <a:tbl>
              <a:tblPr/>
              <a:tblGrid>
                <a:gridCol w="3384550"/>
                <a:gridCol w="403225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pl-P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Spring framework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Necessary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pl-P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GWT (Vaadin)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Desirable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pl-P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Apache Wicket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Desirable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398588"/>
            <a:ext cx="8032750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Freeform 6"/>
          <p:cNvSpPr>
            <a:spLocks/>
          </p:cNvSpPr>
          <p:nvPr/>
        </p:nvSpPr>
        <p:spPr bwMode="auto">
          <a:xfrm>
            <a:off x="4900613" y="2420938"/>
            <a:ext cx="3848100" cy="1506537"/>
          </a:xfrm>
          <a:custGeom>
            <a:avLst/>
            <a:gdLst>
              <a:gd name="T0" fmla="*/ 2147483647 w 2588"/>
              <a:gd name="T1" fmla="*/ 2147483647 h 1033"/>
              <a:gd name="T2" fmla="*/ 0 w 2588"/>
              <a:gd name="T3" fmla="*/ 2147483647 h 1033"/>
              <a:gd name="T4" fmla="*/ 2147483647 w 2588"/>
              <a:gd name="T5" fmla="*/ 2147483647 h 1033"/>
              <a:gd name="T6" fmla="*/ 2147483647 w 2588"/>
              <a:gd name="T7" fmla="*/ 2147483647 h 1033"/>
              <a:gd name="T8" fmla="*/ 2147483647 w 2588"/>
              <a:gd name="T9" fmla="*/ 2147483647 h 1033"/>
              <a:gd name="T10" fmla="*/ 2147483647 w 2588"/>
              <a:gd name="T11" fmla="*/ 2147483647 h 1033"/>
              <a:gd name="T12" fmla="*/ 2147483647 w 2588"/>
              <a:gd name="T13" fmla="*/ 2147483647 h 1033"/>
              <a:gd name="T14" fmla="*/ 2147483647 w 2588"/>
              <a:gd name="T15" fmla="*/ 2147483647 h 1033"/>
              <a:gd name="T16" fmla="*/ 2147483647 w 2588"/>
              <a:gd name="T17" fmla="*/ 0 h 1033"/>
              <a:gd name="T18" fmla="*/ 2147483647 w 2588"/>
              <a:gd name="T19" fmla="*/ 0 h 1033"/>
              <a:gd name="T20" fmla="*/ 2147483647 w 2588"/>
              <a:gd name="T21" fmla="*/ 2147483647 h 1033"/>
              <a:gd name="T22" fmla="*/ 2147483647 w 2588"/>
              <a:gd name="T23" fmla="*/ 2147483647 h 1033"/>
              <a:gd name="T24" fmla="*/ 2147483647 w 2588"/>
              <a:gd name="T25" fmla="*/ 2147483647 h 103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588"/>
              <a:gd name="T40" fmla="*/ 0 h 1033"/>
              <a:gd name="T41" fmla="*/ 2588 w 2588"/>
              <a:gd name="T42" fmla="*/ 1033 h 103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588" h="1033">
                <a:moveTo>
                  <a:pt x="6" y="760"/>
                </a:moveTo>
                <a:lnTo>
                  <a:pt x="0" y="879"/>
                </a:lnTo>
                <a:lnTo>
                  <a:pt x="138" y="1033"/>
                </a:lnTo>
                <a:lnTo>
                  <a:pt x="876" y="1033"/>
                </a:lnTo>
                <a:lnTo>
                  <a:pt x="1217" y="981"/>
                </a:lnTo>
                <a:lnTo>
                  <a:pt x="2393" y="981"/>
                </a:lnTo>
                <a:lnTo>
                  <a:pt x="2588" y="852"/>
                </a:lnTo>
                <a:lnTo>
                  <a:pt x="2588" y="105"/>
                </a:lnTo>
                <a:lnTo>
                  <a:pt x="2393" y="0"/>
                </a:lnTo>
                <a:lnTo>
                  <a:pt x="990" y="0"/>
                </a:lnTo>
                <a:lnTo>
                  <a:pt x="535" y="625"/>
                </a:lnTo>
                <a:lnTo>
                  <a:pt x="142" y="624"/>
                </a:lnTo>
                <a:lnTo>
                  <a:pt x="6" y="760"/>
                </a:lnTo>
                <a:close/>
              </a:path>
            </a:pathLst>
          </a:custGeom>
          <a:solidFill>
            <a:srgbClr val="EAEAEA">
              <a:alpha val="0"/>
            </a:srgbClr>
          </a:solidFill>
          <a:ln w="25400">
            <a:solidFill>
              <a:srgbClr val="FF66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80901" name="Content Placeholder 4"/>
          <p:cNvSpPr>
            <a:spLocks noGrp="1"/>
          </p:cNvSpPr>
          <p:nvPr>
            <p:ph sz="quarter" idx="10"/>
          </p:nvPr>
        </p:nvSpPr>
        <p:spPr>
          <a:xfrm>
            <a:off x="323850" y="1125538"/>
            <a:ext cx="8229600" cy="436086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Java-technologies map</a:t>
            </a:r>
          </a:p>
          <a:p>
            <a:pPr marL="0" indent="0">
              <a:buFont typeface="Wingdings" pitchFamily="2" charset="2"/>
              <a:buNone/>
            </a:pPr>
            <a:endParaRPr lang="ru-RU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Business-applications</a:t>
            </a:r>
          </a:p>
          <a:p>
            <a:pPr>
              <a:defRPr/>
            </a:pPr>
            <a:r>
              <a:rPr lang="en-US" dirty="0" smtClean="0"/>
              <a:t>Business applications in</a:t>
            </a:r>
            <a:r>
              <a:rPr lang="ru-RU" dirty="0" smtClean="0"/>
              <a:t> J2EE – </a:t>
            </a:r>
            <a:r>
              <a:rPr lang="en-US" dirty="0" smtClean="0"/>
              <a:t> is a set of programs executing business logics</a:t>
            </a:r>
            <a:r>
              <a:rPr lang="ru-RU" dirty="0" smtClean="0"/>
              <a:t>,</a:t>
            </a:r>
            <a:r>
              <a:rPr lang="en-US" dirty="0" smtClean="0"/>
              <a:t> receiving data from client and sending him back the result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In contrast to web-applications, business applications </a:t>
            </a:r>
            <a:r>
              <a:rPr lang="en-US" i="1" dirty="0" smtClean="0"/>
              <a:t>do not </a:t>
            </a:r>
            <a:r>
              <a:rPr lang="en-US" dirty="0" smtClean="0"/>
              <a:t>send web-pages to the user. Instead, they only send essential data</a:t>
            </a:r>
            <a:endParaRPr lang="ru-RU" dirty="0" smtClean="0"/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Business applications </a:t>
            </a:r>
          </a:p>
          <a:p>
            <a:pPr>
              <a:defRPr/>
            </a:pPr>
            <a:r>
              <a:rPr lang="en-US" dirty="0" smtClean="0"/>
              <a:t>To run such application the user’s computer should have </a:t>
            </a:r>
            <a:r>
              <a:rPr lang="en-US" i="1" dirty="0" smtClean="0"/>
              <a:t>program-client</a:t>
            </a:r>
            <a:r>
              <a:rPr lang="en-US" dirty="0" smtClean="0"/>
              <a:t> for that application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This program-client:</a:t>
            </a:r>
          </a:p>
          <a:p>
            <a:pPr lvl="1">
              <a:defRPr/>
            </a:pPr>
            <a:r>
              <a:rPr lang="en-US" dirty="0" smtClean="0"/>
              <a:t>Receives data from the user </a:t>
            </a:r>
            <a:r>
              <a:rPr lang="ru-RU" dirty="0" smtClean="0"/>
              <a:t>(</a:t>
            </a:r>
            <a:r>
              <a:rPr lang="en-US" dirty="0" smtClean="0"/>
              <a:t>graphical or textual interface</a:t>
            </a:r>
            <a:r>
              <a:rPr lang="ru-RU" dirty="0" smtClean="0"/>
              <a:t>)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Sends data to business-application </a:t>
            </a:r>
            <a:r>
              <a:rPr lang="ru-RU" dirty="0" smtClean="0"/>
              <a:t>(</a:t>
            </a:r>
            <a:r>
              <a:rPr lang="en-US" dirty="0" smtClean="0"/>
              <a:t>via</a:t>
            </a:r>
            <a:r>
              <a:rPr lang="ru-RU" dirty="0" smtClean="0"/>
              <a:t> RMI </a:t>
            </a:r>
            <a:r>
              <a:rPr lang="en-US" dirty="0" smtClean="0"/>
              <a:t>or</a:t>
            </a:r>
            <a:r>
              <a:rPr lang="ru-RU" dirty="0" smtClean="0"/>
              <a:t> web-services)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Application sends the result back to client</a:t>
            </a:r>
            <a:endParaRPr lang="ru-RU" dirty="0" smtClean="0"/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19"/>
          <p:cNvGraphicFramePr>
            <a:graphicFrameLocks noChangeAspect="1"/>
          </p:cNvGraphicFramePr>
          <p:nvPr/>
        </p:nvGraphicFramePr>
        <p:xfrm>
          <a:off x="323850" y="2249488"/>
          <a:ext cx="8424863" cy="297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7" name="Visio" r:id="rId4" imgW="7263689" imgH="2570683" progId="Visio.Drawing.11">
                  <p:embed/>
                </p:oleObj>
              </mc:Choice>
              <mc:Fallback>
                <p:oleObj name="Visio" r:id="rId4" imgW="7263689" imgH="2570683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249488"/>
                        <a:ext cx="8424863" cy="297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83972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Business applications</a:t>
            </a:r>
          </a:p>
        </p:txBody>
      </p:sp>
      <p:sp>
        <p:nvSpPr>
          <p:cNvPr id="83973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83974" name="Text Box 11"/>
          <p:cNvSpPr txBox="1">
            <a:spLocks noChangeArrowheads="1"/>
          </p:cNvSpPr>
          <p:nvPr/>
        </p:nvSpPr>
        <p:spPr bwMode="auto">
          <a:xfrm>
            <a:off x="2744788" y="4868863"/>
            <a:ext cx="1684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i="1">
                <a:solidFill>
                  <a:srgbClr val="FF6600"/>
                </a:solidFill>
              </a:rPr>
              <a:t>Program-client</a:t>
            </a:r>
            <a:endParaRPr lang="ru-RU" altLang="en-US" i="1">
              <a:solidFill>
                <a:srgbClr val="FF6600"/>
              </a:solidFill>
            </a:endParaRPr>
          </a:p>
        </p:txBody>
      </p:sp>
      <p:sp>
        <p:nvSpPr>
          <p:cNvPr id="83975" name="Text Box 12"/>
          <p:cNvSpPr txBox="1">
            <a:spLocks noChangeArrowheads="1"/>
          </p:cNvSpPr>
          <p:nvPr/>
        </p:nvSpPr>
        <p:spPr bwMode="auto">
          <a:xfrm>
            <a:off x="4652963" y="4365625"/>
            <a:ext cx="2878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J2EE </a:t>
            </a:r>
            <a:r>
              <a:rPr lang="en-US" altLang="en-US" i="1">
                <a:solidFill>
                  <a:srgbClr val="FF6600"/>
                </a:solidFill>
              </a:rPr>
              <a:t>business application</a:t>
            </a:r>
            <a:endParaRPr lang="ru-RU" altLang="en-US" i="1">
              <a:solidFill>
                <a:srgbClr val="FF6600"/>
              </a:solidFill>
            </a:endParaRPr>
          </a:p>
        </p:txBody>
      </p:sp>
      <p:sp>
        <p:nvSpPr>
          <p:cNvPr id="83976" name="Text Box 13"/>
          <p:cNvSpPr txBox="1">
            <a:spLocks noChangeArrowheads="1"/>
          </p:cNvSpPr>
          <p:nvPr/>
        </p:nvSpPr>
        <p:spPr bwMode="auto">
          <a:xfrm>
            <a:off x="2808288" y="2787650"/>
            <a:ext cx="1403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RMI or</a:t>
            </a:r>
            <a:r>
              <a:rPr lang="ru-RU" altLang="en-US">
                <a:solidFill>
                  <a:srgbClr val="FF6600"/>
                </a:solidFill>
              </a:rPr>
              <a:t> </a:t>
            </a:r>
            <a:r>
              <a:rPr lang="en-US" altLang="en-US">
                <a:solidFill>
                  <a:srgbClr val="FF6600"/>
                </a:solidFill>
              </a:rPr>
              <a:t/>
            </a:r>
            <a:br>
              <a:rPr lang="en-US" altLang="en-US">
                <a:solidFill>
                  <a:srgbClr val="FF6600"/>
                </a:solidFill>
              </a:rPr>
            </a:br>
            <a:r>
              <a:rPr lang="en-US" altLang="en-US">
                <a:solidFill>
                  <a:srgbClr val="FF6600"/>
                </a:solidFill>
              </a:rPr>
              <a:t>web-service</a:t>
            </a:r>
            <a:endParaRPr lang="ru-RU" altLang="en-US" i="1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Business application types</a:t>
            </a:r>
          </a:p>
          <a:p>
            <a:pPr>
              <a:defRPr/>
            </a:pPr>
            <a:r>
              <a:rPr lang="en-US" dirty="0" smtClean="0"/>
              <a:t>J2EE specification allows to develop the following types of corporate applications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Enterprise JavaBeans (EJB</a:t>
            </a:r>
            <a:r>
              <a:rPr lang="en-US" dirty="0" smtClean="0"/>
              <a:t>)</a:t>
            </a:r>
            <a:endParaRPr lang="pl-PL" dirty="0" smtClean="0"/>
          </a:p>
          <a:p>
            <a:pPr lvl="1">
              <a:defRPr/>
            </a:pPr>
            <a:r>
              <a:rPr lang="pl-PL" dirty="0" smtClean="0"/>
              <a:t>CDI Beans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Java Messaging Service (JMS)</a:t>
            </a:r>
          </a:p>
          <a:p>
            <a:pPr lvl="1">
              <a:defRPr/>
            </a:pPr>
            <a:r>
              <a:rPr lang="en-US" dirty="0" smtClean="0"/>
              <a:t>Web-services</a:t>
            </a:r>
            <a:endParaRPr lang="ru-RU" dirty="0" smtClean="0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EJB (Enterprise JavaBeans)</a:t>
            </a:r>
          </a:p>
          <a:p>
            <a:pPr>
              <a:defRPr/>
            </a:pPr>
            <a:r>
              <a:rPr lang="en-US" dirty="0" smtClean="0"/>
              <a:t>EJB – non-visual business applications</a:t>
            </a:r>
            <a:r>
              <a:rPr lang="ru-RU" dirty="0" smtClean="0"/>
              <a:t> </a:t>
            </a:r>
          </a:p>
          <a:p>
            <a:pPr>
              <a:defRPr/>
            </a:pPr>
            <a:r>
              <a:rPr lang="en-US" dirty="0" smtClean="0"/>
              <a:t>EJB types</a:t>
            </a:r>
            <a:r>
              <a:rPr lang="ru-RU" dirty="0" smtClean="0"/>
              <a:t>: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687159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33826"/>
              </p:ext>
            </p:extLst>
          </p:nvPr>
        </p:nvGraphicFramePr>
        <p:xfrm>
          <a:off x="395536" y="2996952"/>
          <a:ext cx="8137525" cy="2194001"/>
        </p:xfrm>
        <a:graphic>
          <a:graphicData uri="http://schemas.openxmlformats.org/drawingml/2006/table">
            <a:tbl>
              <a:tblPr/>
              <a:tblGrid>
                <a:gridCol w="3816350"/>
                <a:gridCol w="4321175"/>
              </a:tblGrid>
              <a:tr h="7009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Message-driven (MDB)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The simplest EJB type. It is necessary to know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JMS technology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Stateless Session 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StlsS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EJB)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Comparatively simple types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Stateful Session (StflS EJB)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The most difficult EJB type. It is necessary to know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JDBC</a:t>
                      </a:r>
                      <a:r>
                        <a:rPr kumimoji="0" lang="pl-P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/JPA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Excluded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from EJB3 standard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7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Entity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79" marB="45679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JMS (Java Messaging Service)</a:t>
            </a:r>
          </a:p>
          <a:p>
            <a:pPr>
              <a:defRPr/>
            </a:pPr>
            <a:r>
              <a:rPr lang="en-US" dirty="0" smtClean="0"/>
              <a:t>JMS technology allows the clients, web-applications and business applications to exchange </a:t>
            </a:r>
            <a:r>
              <a:rPr lang="en-US" i="1" dirty="0" smtClean="0"/>
              <a:t>messages</a:t>
            </a:r>
            <a:endParaRPr lang="ru-RU" i="1" dirty="0" smtClean="0"/>
          </a:p>
          <a:p>
            <a:pPr>
              <a:defRPr/>
            </a:pPr>
            <a:r>
              <a:rPr lang="en-US" dirty="0" smtClean="0"/>
              <a:t>JMS looks like an ordinary e-mail but with the stress on speed and reliability of messages delivery</a:t>
            </a:r>
            <a:endParaRPr lang="ru-RU" dirty="0" smtClean="0"/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Web-servers (server)</a:t>
            </a:r>
          </a:p>
          <a:p>
            <a:pPr>
              <a:defRPr/>
            </a:pPr>
            <a:r>
              <a:rPr lang="en-US" dirty="0" smtClean="0"/>
              <a:t>Web-service development comes down to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Business logics development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Advertising it as web-service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The core of web-service </a:t>
            </a:r>
            <a:r>
              <a:rPr lang="ru-RU" dirty="0" smtClean="0"/>
              <a:t>(</a:t>
            </a:r>
            <a:r>
              <a:rPr lang="en-US" dirty="0" smtClean="0"/>
              <a:t>business logics</a:t>
            </a:r>
            <a:r>
              <a:rPr lang="ru-RU" dirty="0" smtClean="0"/>
              <a:t>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</a:t>
            </a:r>
            <a:r>
              <a:rPr lang="ru-RU" dirty="0" smtClean="0"/>
              <a:t> </a:t>
            </a:r>
            <a:r>
              <a:rPr lang="en-US" dirty="0" smtClean="0"/>
              <a:t>J2EE</a:t>
            </a:r>
            <a:r>
              <a:rPr lang="ru-RU" dirty="0" smtClean="0"/>
              <a:t> </a:t>
            </a:r>
            <a:r>
              <a:rPr lang="en-US" dirty="0" smtClean="0"/>
              <a:t>may be</a:t>
            </a:r>
            <a:r>
              <a:rPr lang="ru-RU" dirty="0" smtClean="0"/>
              <a:t>: </a:t>
            </a:r>
          </a:p>
          <a:p>
            <a:pPr lvl="1">
              <a:defRPr/>
            </a:pPr>
            <a:r>
              <a:rPr lang="en-US" dirty="0" smtClean="0"/>
              <a:t>Independent</a:t>
            </a:r>
            <a:r>
              <a:rPr lang="ru-RU" dirty="0" smtClean="0"/>
              <a:t> </a:t>
            </a:r>
            <a:r>
              <a:rPr lang="en-US" dirty="0" smtClean="0"/>
              <a:t>java-program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EJB-application</a:t>
            </a:r>
          </a:p>
          <a:p>
            <a:pPr lvl="1">
              <a:defRPr/>
            </a:pPr>
            <a:r>
              <a:rPr lang="en-US" dirty="0" smtClean="0"/>
              <a:t>JMS</a:t>
            </a:r>
            <a:r>
              <a:rPr lang="ru-RU" dirty="0" smtClean="0"/>
              <a:t>-</a:t>
            </a:r>
            <a:r>
              <a:rPr lang="en-US" dirty="0" smtClean="0"/>
              <a:t>application</a:t>
            </a:r>
            <a:endParaRPr lang="ru-RU" dirty="0" smtClean="0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Introduction</a:t>
            </a:r>
            <a:endParaRPr lang="ru-RU" altLang="en-US" smtClean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Stand-alone applications</a:t>
            </a:r>
            <a:r>
              <a:rPr lang="en-US" dirty="0" smtClean="0"/>
              <a:t>:</a:t>
            </a:r>
          </a:p>
          <a:p>
            <a:pPr>
              <a:defRPr/>
            </a:pPr>
            <a:r>
              <a:rPr lang="en-US" dirty="0" smtClean="0"/>
              <a:t>Are executed at the client working place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Single-use as a rule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Log in and log out</a:t>
            </a:r>
            <a:r>
              <a:rPr lang="ru-RU" dirty="0" smtClean="0"/>
              <a:t> – </a:t>
            </a:r>
            <a:r>
              <a:rPr lang="en-US" dirty="0" smtClean="0"/>
              <a:t>user</a:t>
            </a:r>
            <a:r>
              <a:rPr lang="ru-RU" dirty="0" smtClean="0"/>
              <a:t> 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24581" name="Object 16"/>
          <p:cNvGraphicFramePr>
            <a:graphicFrameLocks noChangeAspect="1"/>
          </p:cNvGraphicFramePr>
          <p:nvPr/>
        </p:nvGraphicFramePr>
        <p:xfrm>
          <a:off x="1549400" y="4244975"/>
          <a:ext cx="2014538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4" name="Visio" r:id="rId4" imgW="1803197" imgH="1279550" progId="Visio.Drawing.11">
                  <p:embed/>
                </p:oleObj>
              </mc:Choice>
              <mc:Fallback>
                <p:oleObj name="Visio" r:id="rId4" imgW="1803197" imgH="1279550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4244975"/>
                        <a:ext cx="2014538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17"/>
          <p:cNvGraphicFramePr>
            <a:graphicFrameLocks noChangeAspect="1"/>
          </p:cNvGraphicFramePr>
          <p:nvPr/>
        </p:nvGraphicFramePr>
        <p:xfrm>
          <a:off x="3348038" y="4652963"/>
          <a:ext cx="2089150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5" name="Visio" r:id="rId6" imgW="1803197" imgH="1279550" progId="Visio.Drawing.11">
                  <p:embed/>
                </p:oleObj>
              </mc:Choice>
              <mc:Fallback>
                <p:oleObj name="Visio" r:id="rId6" imgW="1803197" imgH="1279550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652963"/>
                        <a:ext cx="2089150" cy="148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18"/>
          <p:cNvGraphicFramePr>
            <a:graphicFrameLocks noChangeAspect="1"/>
          </p:cNvGraphicFramePr>
          <p:nvPr/>
        </p:nvGraphicFramePr>
        <p:xfrm>
          <a:off x="5219700" y="4983163"/>
          <a:ext cx="223202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6" name="Visio" r:id="rId7" imgW="1803197" imgH="1279550" progId="Visio.Drawing.11">
                  <p:embed/>
                </p:oleObj>
              </mc:Choice>
              <mc:Fallback>
                <p:oleObj name="Visio" r:id="rId7" imgW="1803197" imgH="1279550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983163"/>
                        <a:ext cx="2232025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090" name="Object 23"/>
          <p:cNvGraphicFramePr>
            <a:graphicFrameLocks noChangeAspect="1"/>
          </p:cNvGraphicFramePr>
          <p:nvPr/>
        </p:nvGraphicFramePr>
        <p:xfrm>
          <a:off x="395288" y="2366963"/>
          <a:ext cx="8497887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3" name="Visio" r:id="rId4" imgW="7263689" imgH="2570683" progId="Visio.Drawing.11">
                  <p:embed/>
                </p:oleObj>
              </mc:Choice>
              <mc:Fallback>
                <p:oleObj name="Visio" r:id="rId4" imgW="7263689" imgH="2570683" progId="Visio.Drawing.11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366963"/>
                        <a:ext cx="8497887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89092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Business applications</a:t>
            </a:r>
          </a:p>
        </p:txBody>
      </p:sp>
      <p:sp>
        <p:nvSpPr>
          <p:cNvPr id="89093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89094" name="Text Box 9"/>
          <p:cNvSpPr txBox="1">
            <a:spLocks noChangeArrowheads="1"/>
          </p:cNvSpPr>
          <p:nvPr/>
        </p:nvSpPr>
        <p:spPr bwMode="auto">
          <a:xfrm>
            <a:off x="5364163" y="3573463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EJB</a:t>
            </a:r>
            <a:endParaRPr lang="ru-RU" altLang="en-US" i="1">
              <a:solidFill>
                <a:srgbClr val="FF6600"/>
              </a:solidFill>
            </a:endParaRPr>
          </a:p>
        </p:txBody>
      </p:sp>
      <p:sp>
        <p:nvSpPr>
          <p:cNvPr id="89095" name="Text Box 13"/>
          <p:cNvSpPr txBox="1">
            <a:spLocks noChangeArrowheads="1"/>
          </p:cNvSpPr>
          <p:nvPr/>
        </p:nvSpPr>
        <p:spPr bwMode="auto">
          <a:xfrm>
            <a:off x="5946775" y="3860800"/>
            <a:ext cx="64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JMS</a:t>
            </a:r>
            <a:endParaRPr lang="ru-RU" altLang="en-US" i="1">
              <a:solidFill>
                <a:srgbClr val="FF6600"/>
              </a:solidFill>
            </a:endParaRPr>
          </a:p>
        </p:txBody>
      </p:sp>
      <p:sp>
        <p:nvSpPr>
          <p:cNvPr id="89096" name="Text Box 14"/>
          <p:cNvSpPr txBox="1">
            <a:spLocks noChangeArrowheads="1"/>
          </p:cNvSpPr>
          <p:nvPr/>
        </p:nvSpPr>
        <p:spPr bwMode="auto">
          <a:xfrm>
            <a:off x="6342063" y="4148138"/>
            <a:ext cx="1462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Web-service</a:t>
            </a:r>
            <a:endParaRPr lang="ru-RU" altLang="en-US" i="1">
              <a:solidFill>
                <a:srgbClr val="FF6600"/>
              </a:solidFill>
            </a:endParaRPr>
          </a:p>
        </p:txBody>
      </p:sp>
      <p:sp>
        <p:nvSpPr>
          <p:cNvPr id="89097" name="Text Box 15"/>
          <p:cNvSpPr txBox="1">
            <a:spLocks noChangeArrowheads="1"/>
          </p:cNvSpPr>
          <p:nvPr/>
        </p:nvSpPr>
        <p:spPr bwMode="auto">
          <a:xfrm>
            <a:off x="1898650" y="2414588"/>
            <a:ext cx="1211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EJB client</a:t>
            </a:r>
            <a:endParaRPr lang="ru-RU" altLang="en-US" i="1">
              <a:solidFill>
                <a:srgbClr val="FF6600"/>
              </a:solidFill>
            </a:endParaRPr>
          </a:p>
        </p:txBody>
      </p:sp>
      <p:sp>
        <p:nvSpPr>
          <p:cNvPr id="89098" name="Text Box 16"/>
          <p:cNvSpPr txBox="1">
            <a:spLocks noChangeArrowheads="1"/>
          </p:cNvSpPr>
          <p:nvPr/>
        </p:nvSpPr>
        <p:spPr bwMode="auto">
          <a:xfrm>
            <a:off x="2430463" y="3062288"/>
            <a:ext cx="1262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JMS-client</a:t>
            </a:r>
            <a:endParaRPr lang="ru-RU" altLang="en-US" i="1">
              <a:solidFill>
                <a:srgbClr val="FF6600"/>
              </a:solidFill>
            </a:endParaRPr>
          </a:p>
        </p:txBody>
      </p:sp>
      <p:sp>
        <p:nvSpPr>
          <p:cNvPr id="89099" name="Text Box 17"/>
          <p:cNvSpPr txBox="1">
            <a:spLocks noChangeArrowheads="1"/>
          </p:cNvSpPr>
          <p:nvPr/>
        </p:nvSpPr>
        <p:spPr bwMode="auto">
          <a:xfrm>
            <a:off x="3627438" y="4940300"/>
            <a:ext cx="2066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6600"/>
                </a:solidFill>
              </a:rPr>
              <a:t>Web-service client</a:t>
            </a:r>
            <a:endParaRPr lang="ru-RU" altLang="en-US" i="1">
              <a:solidFill>
                <a:srgbClr val="FF6600"/>
              </a:solidFill>
            </a:endParaRPr>
          </a:p>
        </p:txBody>
      </p:sp>
      <p:sp>
        <p:nvSpPr>
          <p:cNvPr id="89100" name="Text Box 18"/>
          <p:cNvSpPr txBox="1">
            <a:spLocks noChangeArrowheads="1"/>
          </p:cNvSpPr>
          <p:nvPr/>
        </p:nvSpPr>
        <p:spPr bwMode="auto">
          <a:xfrm>
            <a:off x="3892550" y="4364038"/>
            <a:ext cx="5349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rgbClr val="FF6600"/>
                </a:solidFill>
              </a:rPr>
              <a:t>SOAP</a:t>
            </a:r>
            <a:endParaRPr lang="ru-RU" altLang="en-US" sz="1000" i="1">
              <a:solidFill>
                <a:srgbClr val="FF6600"/>
              </a:solidFill>
            </a:endParaRPr>
          </a:p>
        </p:txBody>
      </p:sp>
      <p:sp>
        <p:nvSpPr>
          <p:cNvPr id="89101" name="Text Box 19"/>
          <p:cNvSpPr txBox="1">
            <a:spLocks noChangeArrowheads="1"/>
          </p:cNvSpPr>
          <p:nvPr/>
        </p:nvSpPr>
        <p:spPr bwMode="auto">
          <a:xfrm>
            <a:off x="3563938" y="3903663"/>
            <a:ext cx="4175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rgbClr val="FF6600"/>
                </a:solidFill>
              </a:rPr>
              <a:t>RMI</a:t>
            </a:r>
            <a:endParaRPr lang="ru-RU" altLang="en-US" sz="1000" i="1">
              <a:solidFill>
                <a:srgbClr val="FF6600"/>
              </a:solidFill>
            </a:endParaRPr>
          </a:p>
        </p:txBody>
      </p:sp>
      <p:sp>
        <p:nvSpPr>
          <p:cNvPr id="89102" name="Text Box 20"/>
          <p:cNvSpPr txBox="1">
            <a:spLocks noChangeArrowheads="1"/>
          </p:cNvSpPr>
          <p:nvPr/>
        </p:nvSpPr>
        <p:spPr bwMode="auto">
          <a:xfrm>
            <a:off x="3132138" y="3500438"/>
            <a:ext cx="9604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rgbClr val="FF6600"/>
                </a:solidFill>
              </a:rPr>
              <a:t>RMI or SOAP</a:t>
            </a:r>
            <a:endParaRPr lang="ru-RU" altLang="en-US" sz="1000" i="1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1477963"/>
            <a:ext cx="8032750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Freeform 2"/>
          <p:cNvSpPr>
            <a:spLocks/>
          </p:cNvSpPr>
          <p:nvPr/>
        </p:nvSpPr>
        <p:spPr bwMode="auto">
          <a:xfrm>
            <a:off x="5003800" y="3876675"/>
            <a:ext cx="3870325" cy="1042988"/>
          </a:xfrm>
          <a:custGeom>
            <a:avLst/>
            <a:gdLst>
              <a:gd name="T0" fmla="*/ 2147483647 w 2438"/>
              <a:gd name="T1" fmla="*/ 2147483647 h 657"/>
              <a:gd name="T2" fmla="*/ 0 w 2438"/>
              <a:gd name="T3" fmla="*/ 2147483647 h 657"/>
              <a:gd name="T4" fmla="*/ 2147483647 w 2438"/>
              <a:gd name="T5" fmla="*/ 2147483647 h 657"/>
              <a:gd name="T6" fmla="*/ 2147483647 w 2438"/>
              <a:gd name="T7" fmla="*/ 2147483647 h 657"/>
              <a:gd name="T8" fmla="*/ 2147483647 w 2438"/>
              <a:gd name="T9" fmla="*/ 2147483647 h 657"/>
              <a:gd name="T10" fmla="*/ 2147483647 w 2438"/>
              <a:gd name="T11" fmla="*/ 2147483647 h 657"/>
              <a:gd name="T12" fmla="*/ 2147483647 w 2438"/>
              <a:gd name="T13" fmla="*/ 2147483647 h 657"/>
              <a:gd name="T14" fmla="*/ 2147483647 w 2438"/>
              <a:gd name="T15" fmla="*/ 2147483647 h 657"/>
              <a:gd name="T16" fmla="*/ 2147483647 w 2438"/>
              <a:gd name="T17" fmla="*/ 0 h 657"/>
              <a:gd name="T18" fmla="*/ 2147483647 w 2438"/>
              <a:gd name="T19" fmla="*/ 0 h 657"/>
              <a:gd name="T20" fmla="*/ 2147483647 w 2438"/>
              <a:gd name="T21" fmla="*/ 2147483647 h 657"/>
              <a:gd name="T22" fmla="*/ 2147483647 w 2438"/>
              <a:gd name="T23" fmla="*/ 2147483647 h 657"/>
              <a:gd name="T24" fmla="*/ 2147483647 w 2438"/>
              <a:gd name="T25" fmla="*/ 2147483647 h 65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38"/>
              <a:gd name="T40" fmla="*/ 0 h 657"/>
              <a:gd name="T41" fmla="*/ 2438 w 2438"/>
              <a:gd name="T42" fmla="*/ 657 h 65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38" h="657">
                <a:moveTo>
                  <a:pt x="6" y="206"/>
                </a:moveTo>
                <a:lnTo>
                  <a:pt x="0" y="325"/>
                </a:lnTo>
                <a:lnTo>
                  <a:pt x="138" y="479"/>
                </a:lnTo>
                <a:lnTo>
                  <a:pt x="750" y="479"/>
                </a:lnTo>
                <a:lnTo>
                  <a:pt x="977" y="657"/>
                </a:lnTo>
                <a:lnTo>
                  <a:pt x="2259" y="657"/>
                </a:lnTo>
                <a:lnTo>
                  <a:pt x="2438" y="592"/>
                </a:lnTo>
                <a:lnTo>
                  <a:pt x="2438" y="81"/>
                </a:lnTo>
                <a:lnTo>
                  <a:pt x="2275" y="0"/>
                </a:lnTo>
                <a:lnTo>
                  <a:pt x="1002" y="0"/>
                </a:lnTo>
                <a:lnTo>
                  <a:pt x="535" y="71"/>
                </a:lnTo>
                <a:lnTo>
                  <a:pt x="142" y="70"/>
                </a:lnTo>
                <a:lnTo>
                  <a:pt x="6" y="206"/>
                </a:lnTo>
                <a:close/>
              </a:path>
            </a:pathLst>
          </a:custGeom>
          <a:solidFill>
            <a:srgbClr val="EAEAEA">
              <a:alpha val="0"/>
            </a:srgbClr>
          </a:solidFill>
          <a:ln w="25400">
            <a:solidFill>
              <a:srgbClr val="FF66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90117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Java-technologies map</a:t>
            </a:r>
          </a:p>
          <a:p>
            <a:pPr marL="0" indent="0">
              <a:buFont typeface="Wingdings" pitchFamily="2" charset="2"/>
              <a:buNone/>
            </a:pPr>
            <a:endParaRPr lang="ru-RU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Interaction with external systems</a:t>
            </a:r>
          </a:p>
          <a:p>
            <a:pPr>
              <a:defRPr/>
            </a:pPr>
            <a:r>
              <a:rPr lang="en-US" dirty="0" smtClean="0"/>
              <a:t>External systems may be of the following types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Data warehouses</a:t>
            </a:r>
            <a:r>
              <a:rPr lang="ru-RU" dirty="0" smtClean="0"/>
              <a:t>:</a:t>
            </a:r>
          </a:p>
          <a:p>
            <a:pPr lvl="2">
              <a:defRPr/>
            </a:pPr>
            <a:r>
              <a:rPr lang="en-US" dirty="0" smtClean="0"/>
              <a:t>DBMS</a:t>
            </a:r>
            <a:endParaRPr lang="ru-RU" dirty="0" smtClean="0"/>
          </a:p>
          <a:p>
            <a:pPr lvl="2">
              <a:defRPr/>
            </a:pPr>
            <a:r>
              <a:rPr lang="en-US" dirty="0" smtClean="0"/>
              <a:t>Hierarchic storages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External</a:t>
            </a:r>
            <a:r>
              <a:rPr lang="ru-RU" dirty="0" smtClean="0"/>
              <a:t> </a:t>
            </a:r>
            <a:r>
              <a:rPr lang="en-US" dirty="0" smtClean="0"/>
              <a:t>CIS</a:t>
            </a:r>
            <a:endParaRPr lang="ru-RU" dirty="0" smtClean="0"/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Interaction with DBMC (server)</a:t>
            </a:r>
          </a:p>
          <a:p>
            <a:pPr>
              <a:defRPr/>
            </a:pPr>
            <a:r>
              <a:rPr lang="en-US" dirty="0" smtClean="0"/>
              <a:t>For interaction with DBMC form server applications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i="1" dirty="0" smtClean="0"/>
              <a:t>server technology JDBC </a:t>
            </a:r>
            <a:r>
              <a:rPr lang="en-US" dirty="0" smtClean="0"/>
              <a:t>is used</a:t>
            </a: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86" name="Object 15"/>
          <p:cNvGraphicFramePr>
            <a:graphicFrameLocks noChangeAspect="1"/>
          </p:cNvGraphicFramePr>
          <p:nvPr/>
        </p:nvGraphicFramePr>
        <p:xfrm>
          <a:off x="395288" y="1747838"/>
          <a:ext cx="8208962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2" name="Visio" r:id="rId4" imgW="6723583" imgH="3650894" progId="Visio.Drawing.11">
                  <p:embed/>
                </p:oleObj>
              </mc:Choice>
              <mc:Fallback>
                <p:oleObj name="Visio" r:id="rId4" imgW="6723583" imgH="3650894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747838"/>
                        <a:ext cx="8208962" cy="445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93188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Interaction with DBMC (server)</a:t>
            </a:r>
          </a:p>
        </p:txBody>
      </p:sp>
      <p:sp>
        <p:nvSpPr>
          <p:cNvPr id="93189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93190" name="Text Box 11"/>
          <p:cNvSpPr txBox="1">
            <a:spLocks noChangeArrowheads="1"/>
          </p:cNvSpPr>
          <p:nvPr/>
        </p:nvSpPr>
        <p:spPr bwMode="auto">
          <a:xfrm>
            <a:off x="4932363" y="5656263"/>
            <a:ext cx="332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6600"/>
                </a:solidFill>
              </a:rPr>
              <a:t>Client technology JDBC is used</a:t>
            </a:r>
            <a:endParaRPr lang="ru-RU" altLang="en-US" sz="1600" i="1">
              <a:solidFill>
                <a:srgbClr val="FF6600"/>
              </a:solidFill>
            </a:endParaRPr>
          </a:p>
        </p:txBody>
      </p:sp>
      <p:sp>
        <p:nvSpPr>
          <p:cNvPr id="93191" name="Text Box 12"/>
          <p:cNvSpPr txBox="1">
            <a:spLocks noChangeArrowheads="1"/>
          </p:cNvSpPr>
          <p:nvPr/>
        </p:nvSpPr>
        <p:spPr bwMode="auto">
          <a:xfrm>
            <a:off x="5292725" y="3644900"/>
            <a:ext cx="2247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6600"/>
                </a:solidFill>
              </a:rPr>
              <a:t>Server technology JDBC is used</a:t>
            </a:r>
            <a:endParaRPr lang="ru-RU" altLang="en-US" sz="1600" i="1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Interaction with DBMC</a:t>
            </a:r>
          </a:p>
          <a:p>
            <a:pPr>
              <a:defRPr/>
            </a:pPr>
            <a:r>
              <a:rPr lang="en-US" dirty="0" smtClean="0"/>
              <a:t>JDBC – is rather a low-level technology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For  </a:t>
            </a:r>
            <a:r>
              <a:rPr lang="en-US" i="1" dirty="0" smtClean="0"/>
              <a:t>simplification</a:t>
            </a:r>
            <a:r>
              <a:rPr lang="en-US" dirty="0" smtClean="0"/>
              <a:t> of development and support of applications working with DB there is a number of standards and libraries</a:t>
            </a:r>
            <a:endParaRPr lang="ru-RU" dirty="0" smtClean="0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Interaction with DBMC</a:t>
            </a:r>
          </a:p>
          <a:p>
            <a:pPr>
              <a:defRPr/>
            </a:pPr>
            <a:r>
              <a:rPr lang="en-US" dirty="0" smtClean="0"/>
              <a:t>The most popular</a:t>
            </a:r>
            <a:r>
              <a:rPr lang="ru-RU" dirty="0" smtClean="0"/>
              <a:t>: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712756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91331"/>
              </p:ext>
            </p:extLst>
          </p:nvPr>
        </p:nvGraphicFramePr>
        <p:xfrm>
          <a:off x="755650" y="2492375"/>
          <a:ext cx="8137525" cy="3078178"/>
        </p:xfrm>
        <a:graphic>
          <a:graphicData uri="http://schemas.openxmlformats.org/drawingml/2006/table">
            <a:tbl>
              <a:tblPr/>
              <a:tblGrid>
                <a:gridCol w="2087563"/>
                <a:gridCol w="6049962"/>
              </a:tblGrid>
              <a:tr h="7009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Entity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EJB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Standard business components type in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J2EE. </a:t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standard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Hard for learning technology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r>
                        <a:rPr kumimoji="0" lang="pl-P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Outdated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JPA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Industrial standard that took the place of Entity EJB.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5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Hibernate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pl-P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Open source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library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developed by </a:t>
                      </a:r>
                      <a:r>
                        <a:rPr kumimoji="0" lang="pl-P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community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 </a:t>
                      </a:r>
                      <a:r>
                        <a:rPr kumimoji="0" lang="pl-P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4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 implementation of JPA but could be used as independent library.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408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95" marB="45695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Interaction with DBMC</a:t>
            </a:r>
          </a:p>
          <a:p>
            <a:pPr>
              <a:defRPr/>
            </a:pPr>
            <a:r>
              <a:rPr lang="en-US" dirty="0" smtClean="0"/>
              <a:t>One more standard technology realized by applications server </a:t>
            </a:r>
            <a:r>
              <a:rPr lang="ru-RU" dirty="0" smtClean="0"/>
              <a:t>(</a:t>
            </a:r>
            <a:r>
              <a:rPr lang="en-US" dirty="0" smtClean="0"/>
              <a:t>as</a:t>
            </a:r>
            <a:r>
              <a:rPr lang="ru-RU" dirty="0" smtClean="0"/>
              <a:t> </a:t>
            </a:r>
            <a:r>
              <a:rPr lang="en-US" dirty="0" smtClean="0"/>
              <a:t>JDBC</a:t>
            </a:r>
            <a:r>
              <a:rPr lang="ru-RU" dirty="0" smtClean="0"/>
              <a:t>)– </a:t>
            </a:r>
            <a:r>
              <a:rPr lang="en-US" dirty="0" smtClean="0"/>
              <a:t>is</a:t>
            </a:r>
            <a:r>
              <a:rPr lang="ru-RU" dirty="0" smtClean="0"/>
              <a:t> </a:t>
            </a:r>
            <a:r>
              <a:rPr lang="en-US" i="1" dirty="0" smtClean="0"/>
              <a:t>JTA</a:t>
            </a:r>
          </a:p>
          <a:p>
            <a:pPr>
              <a:defRPr/>
            </a:pPr>
            <a:r>
              <a:rPr lang="en-US" dirty="0" smtClean="0"/>
              <a:t>Java Transaction API allows the applications without disturbing entirety change the data on several data sources </a:t>
            </a:r>
            <a:r>
              <a:rPr lang="ru-RU" dirty="0" smtClean="0"/>
              <a:t>(</a:t>
            </a:r>
            <a:r>
              <a:rPr lang="en-US" dirty="0" smtClean="0"/>
              <a:t>DBMS</a:t>
            </a:r>
            <a:r>
              <a:rPr lang="ru-RU" dirty="0" smtClean="0"/>
              <a:t>, </a:t>
            </a:r>
            <a:r>
              <a:rPr lang="en-US" dirty="0" smtClean="0"/>
              <a:t>CIS</a:t>
            </a:r>
            <a:r>
              <a:rPr lang="ru-RU" dirty="0" smtClean="0"/>
              <a:t>, </a:t>
            </a:r>
            <a:r>
              <a:rPr lang="en-US" dirty="0" smtClean="0"/>
              <a:t>JMS</a:t>
            </a:r>
            <a:r>
              <a:rPr lang="ru-RU" dirty="0" smtClean="0"/>
              <a:t>)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JTA knowledge is very desirable</a:t>
            </a:r>
            <a:endParaRPr lang="ru-RU" dirty="0" smtClean="0"/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2" name="Object 20"/>
          <p:cNvGraphicFramePr>
            <a:graphicFrameLocks noChangeAspect="1"/>
          </p:cNvGraphicFramePr>
          <p:nvPr/>
        </p:nvGraphicFramePr>
        <p:xfrm>
          <a:off x="755650" y="1700213"/>
          <a:ext cx="7623175" cy="46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9" name="Visio" r:id="rId4" imgW="7623658" imgH="4640885" progId="Visio.Drawing.11">
                  <p:embed/>
                </p:oleObj>
              </mc:Choice>
              <mc:Fallback>
                <p:oleObj name="Visio" r:id="rId4" imgW="7623658" imgH="4640885" progId="Visio.Drawing.11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700213"/>
                        <a:ext cx="7623175" cy="464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97284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Interaction with DBMC, conclusions</a:t>
            </a:r>
          </a:p>
          <a:p>
            <a:pPr marL="0" indent="0">
              <a:buFont typeface="Wingdings" pitchFamily="2" charset="2"/>
              <a:buNone/>
            </a:pPr>
            <a:endParaRPr lang="ru-RU" altLang="en-US" smtClean="0"/>
          </a:p>
        </p:txBody>
      </p:sp>
      <p:sp>
        <p:nvSpPr>
          <p:cNvPr id="97285" name="Text Box 7"/>
          <p:cNvSpPr txBox="1">
            <a:spLocks noChangeArrowheads="1"/>
          </p:cNvSpPr>
          <p:nvPr/>
        </p:nvSpPr>
        <p:spPr bwMode="auto">
          <a:xfrm>
            <a:off x="2411413" y="5445125"/>
            <a:ext cx="2160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FF6600"/>
                </a:solidFill>
              </a:rPr>
              <a:t>Client technology JDBC is used</a:t>
            </a:r>
            <a:endParaRPr lang="ru-RU" altLang="en-US" sz="1200" i="1">
              <a:solidFill>
                <a:srgbClr val="FF6600"/>
              </a:solidFill>
            </a:endParaRPr>
          </a:p>
        </p:txBody>
      </p:sp>
      <p:sp>
        <p:nvSpPr>
          <p:cNvPr id="97286" name="Text Box 12"/>
          <p:cNvSpPr txBox="1">
            <a:spLocks noChangeArrowheads="1"/>
          </p:cNvSpPr>
          <p:nvPr/>
        </p:nvSpPr>
        <p:spPr bwMode="auto">
          <a:xfrm>
            <a:off x="6227763" y="5813425"/>
            <a:ext cx="2160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6600"/>
                </a:solidFill>
              </a:rPr>
              <a:t>Client JDBC</a:t>
            </a:r>
            <a:r>
              <a:rPr lang="ru-RU" altLang="en-US" sz="1200">
                <a:solidFill>
                  <a:srgbClr val="FF6600"/>
                </a:solidFill>
              </a:rPr>
              <a:t> </a:t>
            </a:r>
            <a:r>
              <a:rPr lang="en-US" altLang="en-US" sz="1200">
                <a:solidFill>
                  <a:srgbClr val="FF6600"/>
                </a:solidFill>
              </a:rPr>
              <a:t> technology is used and Hibernate library</a:t>
            </a:r>
            <a:endParaRPr lang="ru-RU" altLang="en-US" sz="1200" i="1">
              <a:solidFill>
                <a:srgbClr val="FF6600"/>
              </a:solidFill>
            </a:endParaRPr>
          </a:p>
        </p:txBody>
      </p:sp>
      <p:sp>
        <p:nvSpPr>
          <p:cNvPr id="97287" name="Text Box 13"/>
          <p:cNvSpPr txBox="1">
            <a:spLocks noChangeArrowheads="1"/>
          </p:cNvSpPr>
          <p:nvPr/>
        </p:nvSpPr>
        <p:spPr bwMode="auto">
          <a:xfrm>
            <a:off x="4500563" y="2852738"/>
            <a:ext cx="21605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FF6600"/>
                </a:solidFill>
              </a:rPr>
              <a:t>Server technology JDBC is used</a:t>
            </a:r>
            <a:endParaRPr lang="ru-RU" altLang="en-US" sz="1200" i="1">
              <a:solidFill>
                <a:srgbClr val="FF6600"/>
              </a:solidFill>
            </a:endParaRPr>
          </a:p>
        </p:txBody>
      </p:sp>
      <p:sp>
        <p:nvSpPr>
          <p:cNvPr id="97288" name="Text Box 14"/>
          <p:cNvSpPr txBox="1">
            <a:spLocks noChangeArrowheads="1"/>
          </p:cNvSpPr>
          <p:nvPr/>
        </p:nvSpPr>
        <p:spPr bwMode="auto">
          <a:xfrm>
            <a:off x="5219700" y="3332163"/>
            <a:ext cx="2160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6600"/>
                </a:solidFill>
              </a:rPr>
              <a:t>Server technology JDBC</a:t>
            </a:r>
            <a:r>
              <a:rPr lang="ru-RU" altLang="en-US" sz="1200">
                <a:solidFill>
                  <a:srgbClr val="FF6600"/>
                </a:solidFill>
              </a:rPr>
              <a:t> </a:t>
            </a:r>
            <a:r>
              <a:rPr lang="en-US" altLang="en-US" sz="1200">
                <a:solidFill>
                  <a:srgbClr val="FF6600"/>
                </a:solidFill>
              </a:rPr>
              <a:t>is used and Hibernate library</a:t>
            </a:r>
            <a:endParaRPr lang="ru-RU" altLang="en-US" sz="1200" i="1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8704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Interaction with hierarchic storages</a:t>
            </a:r>
          </a:p>
          <a:p>
            <a:pPr>
              <a:defRPr/>
            </a:pPr>
            <a:r>
              <a:rPr lang="en-US" i="1" dirty="0" smtClean="0"/>
              <a:t>Hierarchic</a:t>
            </a:r>
            <a:r>
              <a:rPr lang="ru-RU" i="1" dirty="0" smtClean="0"/>
              <a:t> (</a:t>
            </a:r>
            <a:r>
              <a:rPr lang="en-US" i="1" dirty="0" smtClean="0"/>
              <a:t>or</a:t>
            </a:r>
            <a:r>
              <a:rPr lang="ru-RU" i="1" dirty="0" smtClean="0"/>
              <a:t> </a:t>
            </a:r>
            <a:r>
              <a:rPr lang="en-US" i="1" dirty="0" smtClean="0"/>
              <a:t>tree-structured</a:t>
            </a:r>
            <a:r>
              <a:rPr lang="ru-RU" i="1" dirty="0" smtClean="0"/>
              <a:t>) </a:t>
            </a:r>
            <a:r>
              <a:rPr lang="en-US" dirty="0" smtClean="0"/>
              <a:t>storages use</a:t>
            </a:r>
            <a:r>
              <a:rPr lang="ru-RU" dirty="0" smtClean="0"/>
              <a:t> </a:t>
            </a:r>
            <a:r>
              <a:rPr lang="en-US" dirty="0" smtClean="0"/>
              <a:t>tree-structured data presentation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Sometimes they are called </a:t>
            </a:r>
            <a:r>
              <a:rPr lang="ru-RU" i="1" dirty="0" smtClean="0"/>
              <a:t>LDAP-</a:t>
            </a:r>
            <a:r>
              <a:rPr lang="en-US" dirty="0" smtClean="0"/>
              <a:t>servers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Typical representatives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ru-RU" dirty="0" smtClean="0"/>
              <a:t>Microsoft Active Directory</a:t>
            </a:r>
          </a:p>
          <a:p>
            <a:pPr lvl="1">
              <a:defRPr/>
            </a:pPr>
            <a:r>
              <a:rPr lang="en-US" dirty="0" smtClean="0"/>
              <a:t>Novell Directory Service</a:t>
            </a:r>
          </a:p>
          <a:p>
            <a:pPr lvl="1">
              <a:defRPr/>
            </a:pPr>
            <a:r>
              <a:rPr lang="en-US" dirty="0" smtClean="0"/>
              <a:t>Sun ONE Directory Service</a:t>
            </a:r>
            <a:endParaRPr lang="ru-RU" dirty="0" smtClean="0"/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Introduction</a:t>
            </a:r>
            <a:endParaRPr lang="ru-RU" altLang="en-US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i="1" dirty="0"/>
              <a:t>2Tier Client/server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At such approach</a:t>
            </a:r>
            <a:r>
              <a:rPr lang="ru-RU" dirty="0" smtClean="0"/>
              <a:t>:</a:t>
            </a:r>
          </a:p>
          <a:p>
            <a:pPr>
              <a:defRPr/>
            </a:pPr>
            <a:r>
              <a:rPr lang="en-US" i="1" dirty="0" smtClean="0"/>
              <a:t>Client</a:t>
            </a:r>
            <a:r>
              <a:rPr lang="ru-RU" dirty="0" smtClean="0"/>
              <a:t> </a:t>
            </a:r>
            <a:r>
              <a:rPr lang="en-US" dirty="0" smtClean="0"/>
              <a:t>and</a:t>
            </a:r>
            <a:r>
              <a:rPr lang="ru-RU" dirty="0" smtClean="0"/>
              <a:t> </a:t>
            </a:r>
            <a:r>
              <a:rPr lang="en-US" i="1" dirty="0" smtClean="0"/>
              <a:t>Server</a:t>
            </a:r>
            <a:r>
              <a:rPr lang="ru-RU" dirty="0" smtClean="0"/>
              <a:t> </a:t>
            </a:r>
            <a:r>
              <a:rPr lang="en-US" dirty="0" smtClean="0"/>
              <a:t>parts are distinguished</a:t>
            </a:r>
            <a:endParaRPr lang="ru-RU" dirty="0" smtClean="0"/>
          </a:p>
          <a:p>
            <a:pPr>
              <a:defRPr/>
            </a:pPr>
            <a:r>
              <a:rPr lang="en-US" i="1" dirty="0" smtClean="0"/>
              <a:t>Server</a:t>
            </a:r>
            <a:r>
              <a:rPr lang="ru-RU" dirty="0" smtClean="0"/>
              <a:t> – </a:t>
            </a:r>
            <a:r>
              <a:rPr lang="en-US" dirty="0" smtClean="0"/>
              <a:t>is an application that realizes business logics or access to data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All</a:t>
            </a:r>
            <a:r>
              <a:rPr lang="ru-RU" dirty="0" smtClean="0"/>
              <a:t> </a:t>
            </a:r>
            <a:r>
              <a:rPr lang="en-US" i="1" dirty="0" smtClean="0"/>
              <a:t>programs/clients</a:t>
            </a:r>
            <a:r>
              <a:rPr lang="ru-RU" dirty="0" smtClean="0"/>
              <a:t> </a:t>
            </a:r>
            <a:r>
              <a:rPr lang="en-US" dirty="0" smtClean="0"/>
              <a:t>work with one server</a:t>
            </a:r>
            <a:r>
              <a:rPr lang="ru-RU" dirty="0" smtClean="0"/>
              <a:t> 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88068" name="Rectangle 4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Interaction with hierarchic storages</a:t>
            </a:r>
          </a:p>
          <a:p>
            <a:pPr>
              <a:defRPr/>
            </a:pPr>
            <a:r>
              <a:rPr lang="en-US" dirty="0" smtClean="0"/>
              <a:t>Hierarchic</a:t>
            </a:r>
            <a:r>
              <a:rPr lang="ru-RU" dirty="0" smtClean="0"/>
              <a:t> (</a:t>
            </a:r>
            <a:r>
              <a:rPr lang="en-US" dirty="0" smtClean="0"/>
              <a:t>or tree-structured</a:t>
            </a:r>
            <a:r>
              <a:rPr lang="ru-RU" dirty="0" smtClean="0"/>
              <a:t>)</a:t>
            </a:r>
            <a:r>
              <a:rPr lang="en-US" dirty="0" smtClean="0"/>
              <a:t> are available in</a:t>
            </a:r>
            <a:r>
              <a:rPr lang="ru-RU" dirty="0" smtClean="0"/>
              <a:t> </a:t>
            </a:r>
            <a:r>
              <a:rPr lang="en-US" dirty="0" smtClean="0"/>
              <a:t>java-applications via standard technology</a:t>
            </a:r>
            <a:r>
              <a:rPr lang="ru-RU" dirty="0" smtClean="0"/>
              <a:t> </a:t>
            </a:r>
            <a:r>
              <a:rPr lang="en-US" i="1" dirty="0" smtClean="0"/>
              <a:t>JNDI</a:t>
            </a:r>
          </a:p>
          <a:p>
            <a:pPr>
              <a:defRPr/>
            </a:pPr>
            <a:r>
              <a:rPr lang="en-US" dirty="0" smtClean="0"/>
              <a:t>Developer for access to such </a:t>
            </a:r>
            <a:r>
              <a:rPr lang="en-US" i="1" dirty="0" smtClean="0"/>
              <a:t>external</a:t>
            </a:r>
            <a:r>
              <a:rPr lang="en-US" dirty="0" smtClean="0"/>
              <a:t> service should know accordingly 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LDAP standard</a:t>
            </a:r>
          </a:p>
          <a:p>
            <a:pPr lvl="1">
              <a:defRPr/>
            </a:pPr>
            <a:r>
              <a:rPr lang="en-US" dirty="0" smtClean="0"/>
              <a:t>JNDI standard</a:t>
            </a:r>
            <a:endParaRPr lang="ru-RU" dirty="0" smtClean="0"/>
          </a:p>
        </p:txBody>
      </p:sp>
      <p:sp>
        <p:nvSpPr>
          <p:cNvPr id="99332" name="Rectangle 5"/>
          <p:cNvSpPr>
            <a:spLocks noChangeArrowheads="1"/>
          </p:cNvSpPr>
          <p:nvPr/>
        </p:nvSpPr>
        <p:spPr bwMode="auto">
          <a:xfrm>
            <a:off x="925513" y="1125538"/>
            <a:ext cx="82184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4" name="Object 16"/>
          <p:cNvGraphicFramePr>
            <a:graphicFrameLocks noChangeAspect="1"/>
          </p:cNvGraphicFramePr>
          <p:nvPr/>
        </p:nvGraphicFramePr>
        <p:xfrm>
          <a:off x="468313" y="2463800"/>
          <a:ext cx="8132762" cy="398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1" name="Visio" r:id="rId4" imgW="7623658" imgH="3740810" progId="Visio.Drawing.11">
                  <p:embed/>
                </p:oleObj>
              </mc:Choice>
              <mc:Fallback>
                <p:oleObj name="Visio" r:id="rId4" imgW="7623658" imgH="3740810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463800"/>
                        <a:ext cx="8132762" cy="398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Interaction with external hierarchal storages, conclusions</a:t>
            </a:r>
          </a:p>
          <a:p>
            <a:pPr>
              <a:defRPr/>
            </a:pPr>
            <a:endParaRPr lang="ru-RU" dirty="0"/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100358" name="Text Box 11"/>
          <p:cNvSpPr txBox="1">
            <a:spLocks noChangeArrowheads="1"/>
          </p:cNvSpPr>
          <p:nvPr/>
        </p:nvSpPr>
        <p:spPr bwMode="auto">
          <a:xfrm>
            <a:off x="4356100" y="4192588"/>
            <a:ext cx="21605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FF6600"/>
                </a:solidFill>
              </a:rPr>
              <a:t>LDAP and</a:t>
            </a:r>
            <a:r>
              <a:rPr lang="ru-RU" altLang="en-US" sz="1200">
                <a:solidFill>
                  <a:srgbClr val="FF6600"/>
                </a:solidFill>
              </a:rPr>
              <a:t> </a:t>
            </a:r>
            <a:r>
              <a:rPr lang="en-US" altLang="en-US" sz="1200">
                <a:solidFill>
                  <a:srgbClr val="FF6600"/>
                </a:solidFill>
              </a:rPr>
              <a:t>JNDI  are used</a:t>
            </a:r>
            <a:endParaRPr lang="ru-RU" altLang="en-US" sz="1200" i="1">
              <a:solidFill>
                <a:srgbClr val="FF6600"/>
              </a:solidFill>
            </a:endParaRPr>
          </a:p>
        </p:txBody>
      </p:sp>
      <p:sp>
        <p:nvSpPr>
          <p:cNvPr id="100359" name="Text Box 12"/>
          <p:cNvSpPr txBox="1">
            <a:spLocks noChangeArrowheads="1"/>
          </p:cNvSpPr>
          <p:nvPr/>
        </p:nvSpPr>
        <p:spPr bwMode="auto">
          <a:xfrm>
            <a:off x="3995738" y="5919788"/>
            <a:ext cx="21605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FF6600"/>
                </a:solidFill>
              </a:rPr>
              <a:t>LDAP and</a:t>
            </a:r>
            <a:r>
              <a:rPr lang="ru-RU" altLang="en-US" sz="1200">
                <a:solidFill>
                  <a:srgbClr val="FF6600"/>
                </a:solidFill>
              </a:rPr>
              <a:t> </a:t>
            </a:r>
            <a:r>
              <a:rPr lang="en-US" altLang="en-US" sz="1200">
                <a:solidFill>
                  <a:srgbClr val="FF6600"/>
                </a:solidFill>
              </a:rPr>
              <a:t>JNDI  are used</a:t>
            </a:r>
            <a:endParaRPr lang="ru-RU" altLang="en-US" sz="1200" i="1">
              <a:solidFill>
                <a:srgbClr val="FF6600"/>
              </a:solidFill>
            </a:endParaRPr>
          </a:p>
        </p:txBody>
      </p:sp>
      <p:sp>
        <p:nvSpPr>
          <p:cNvPr id="100360" name="Text Box 13"/>
          <p:cNvSpPr txBox="1">
            <a:spLocks noChangeArrowheads="1"/>
          </p:cNvSpPr>
          <p:nvPr/>
        </p:nvSpPr>
        <p:spPr bwMode="auto">
          <a:xfrm>
            <a:off x="7092950" y="2232025"/>
            <a:ext cx="20161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rgbClr val="FF6600"/>
                </a:solidFill>
              </a:rPr>
              <a:t>LDAP-servers</a:t>
            </a:r>
            <a:endParaRPr lang="ru-RU" altLang="en-US" sz="1200" i="1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89092" name="Rectangle 4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Interaction with hierarchic storages</a:t>
            </a:r>
          </a:p>
          <a:p>
            <a:pPr>
              <a:defRPr/>
            </a:pPr>
            <a:r>
              <a:rPr lang="en-US" dirty="0" smtClean="0"/>
              <a:t>J2EE-developer </a:t>
            </a:r>
            <a:r>
              <a:rPr lang="en-US" i="1" dirty="0" smtClean="0"/>
              <a:t>should know</a:t>
            </a:r>
            <a:r>
              <a:rPr lang="ru-RU" i="1" dirty="0" smtClean="0"/>
              <a:t> </a:t>
            </a:r>
            <a:r>
              <a:rPr lang="en-US" dirty="0" smtClean="0"/>
              <a:t>JNDI technology, even if the application </a:t>
            </a:r>
            <a:r>
              <a:rPr lang="en-US" i="1" dirty="0" smtClean="0"/>
              <a:t>does not </a:t>
            </a:r>
            <a:r>
              <a:rPr lang="en-US" dirty="0" smtClean="0"/>
              <a:t>use external hierarchic service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It is because inside J2EE-server works</a:t>
            </a:r>
            <a:r>
              <a:rPr lang="ru-RU" dirty="0" smtClean="0"/>
              <a:t> </a:t>
            </a:r>
            <a:r>
              <a:rPr lang="en-US" i="1" dirty="0" smtClean="0"/>
              <a:t>built-in hierarchic service</a:t>
            </a:r>
            <a:r>
              <a:rPr lang="en-US" dirty="0" smtClean="0"/>
              <a:t> that applications often refer to</a:t>
            </a:r>
            <a:endParaRPr lang="ru-RU" dirty="0" smtClean="0"/>
          </a:p>
        </p:txBody>
      </p:sp>
      <p:sp>
        <p:nvSpPr>
          <p:cNvPr id="101380" name="Rectangle 5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90116" name="Rectangle 4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Interaction with External CIS</a:t>
            </a:r>
          </a:p>
          <a:p>
            <a:pPr>
              <a:defRPr/>
            </a:pPr>
            <a:r>
              <a:rPr lang="en-US" dirty="0" smtClean="0"/>
              <a:t>External CIS</a:t>
            </a:r>
            <a:r>
              <a:rPr lang="ru-RU" dirty="0" smtClean="0"/>
              <a:t>– </a:t>
            </a:r>
            <a:r>
              <a:rPr lang="en-US" dirty="0" smtClean="0"/>
              <a:t>Corporate Informational Systems installed in organization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For their availability from server applications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ru-RU" i="1" dirty="0" smtClean="0"/>
              <a:t>Java2 Connector Architecture (</a:t>
            </a:r>
            <a:r>
              <a:rPr lang="en-US" i="1" dirty="0" smtClean="0"/>
              <a:t>J2CA</a:t>
            </a:r>
            <a:r>
              <a:rPr lang="ru-RU" i="1" dirty="0" smtClean="0"/>
              <a:t>)</a:t>
            </a:r>
            <a:r>
              <a:rPr lang="en-US" dirty="0" smtClean="0"/>
              <a:t> is used</a:t>
            </a:r>
          </a:p>
          <a:p>
            <a:pPr>
              <a:defRPr/>
            </a:pPr>
            <a:r>
              <a:rPr lang="en-US" dirty="0" smtClean="0"/>
              <a:t>This technology is not of a great need</a:t>
            </a:r>
            <a:endParaRPr lang="ru-RU" dirty="0" smtClean="0"/>
          </a:p>
        </p:txBody>
      </p:sp>
      <p:sp>
        <p:nvSpPr>
          <p:cNvPr id="102404" name="Rectangle 5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77963"/>
            <a:ext cx="8177212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Freeform 2"/>
          <p:cNvSpPr>
            <a:spLocks/>
          </p:cNvSpPr>
          <p:nvPr/>
        </p:nvSpPr>
        <p:spPr bwMode="auto">
          <a:xfrm>
            <a:off x="3203575" y="1133475"/>
            <a:ext cx="5708650" cy="5486400"/>
          </a:xfrm>
          <a:custGeom>
            <a:avLst/>
            <a:gdLst>
              <a:gd name="T0" fmla="*/ 2147483647 w 3596"/>
              <a:gd name="T1" fmla="*/ 2147483647 h 3456"/>
              <a:gd name="T2" fmla="*/ 0 w 3596"/>
              <a:gd name="T3" fmla="*/ 2147483647 h 3456"/>
              <a:gd name="T4" fmla="*/ 2147483647 w 3596"/>
              <a:gd name="T5" fmla="*/ 2147483647 h 3456"/>
              <a:gd name="T6" fmla="*/ 2147483647 w 3596"/>
              <a:gd name="T7" fmla="*/ 2147483647 h 3456"/>
              <a:gd name="T8" fmla="*/ 2147483647 w 3596"/>
              <a:gd name="T9" fmla="*/ 2147483647 h 3456"/>
              <a:gd name="T10" fmla="*/ 2147483647 w 3596"/>
              <a:gd name="T11" fmla="*/ 2147483647 h 3456"/>
              <a:gd name="T12" fmla="*/ 2147483647 w 3596"/>
              <a:gd name="T13" fmla="*/ 2147483647 h 3456"/>
              <a:gd name="T14" fmla="*/ 2147483647 w 3596"/>
              <a:gd name="T15" fmla="*/ 2147483647 h 3456"/>
              <a:gd name="T16" fmla="*/ 2147483647 w 3596"/>
              <a:gd name="T17" fmla="*/ 0 h 3456"/>
              <a:gd name="T18" fmla="*/ 2147483647 w 3596"/>
              <a:gd name="T19" fmla="*/ 2147483647 h 3456"/>
              <a:gd name="T20" fmla="*/ 2147483647 w 3596"/>
              <a:gd name="T21" fmla="*/ 2147483647 h 3456"/>
              <a:gd name="T22" fmla="*/ 2147483647 w 3596"/>
              <a:gd name="T23" fmla="*/ 2147483647 h 3456"/>
              <a:gd name="T24" fmla="*/ 2147483647 w 3596"/>
              <a:gd name="T25" fmla="*/ 2147483647 h 345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596"/>
              <a:gd name="T40" fmla="*/ 0 h 3456"/>
              <a:gd name="T41" fmla="*/ 3596 w 3596"/>
              <a:gd name="T42" fmla="*/ 3456 h 345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596" h="3456">
                <a:moveTo>
                  <a:pt x="6" y="1607"/>
                </a:moveTo>
                <a:lnTo>
                  <a:pt x="0" y="1726"/>
                </a:lnTo>
                <a:lnTo>
                  <a:pt x="138" y="1880"/>
                </a:lnTo>
                <a:lnTo>
                  <a:pt x="750" y="1880"/>
                </a:lnTo>
                <a:lnTo>
                  <a:pt x="1714" y="3456"/>
                </a:lnTo>
                <a:lnTo>
                  <a:pt x="3312" y="3383"/>
                </a:lnTo>
                <a:lnTo>
                  <a:pt x="3596" y="3318"/>
                </a:lnTo>
                <a:lnTo>
                  <a:pt x="3596" y="32"/>
                </a:lnTo>
                <a:lnTo>
                  <a:pt x="3093" y="0"/>
                </a:lnTo>
                <a:lnTo>
                  <a:pt x="846" y="227"/>
                </a:lnTo>
                <a:lnTo>
                  <a:pt x="675" y="1468"/>
                </a:lnTo>
                <a:lnTo>
                  <a:pt x="142" y="1471"/>
                </a:lnTo>
                <a:lnTo>
                  <a:pt x="6" y="1607"/>
                </a:lnTo>
                <a:close/>
              </a:path>
            </a:pathLst>
          </a:custGeom>
          <a:noFill/>
          <a:ln w="25400">
            <a:solidFill>
              <a:srgbClr val="FF66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103429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Java-technologies map</a:t>
            </a:r>
          </a:p>
          <a:p>
            <a:pPr marL="0" indent="0">
              <a:buFont typeface="Wingdings" pitchFamily="2" charset="2"/>
              <a:buNone/>
            </a:pPr>
            <a:endParaRPr lang="ru-RU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J2EE</a:t>
            </a:r>
            <a:endParaRPr lang="ru-RU" altLang="en-US" smtClean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Conclusions on J2EE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Discussed terms</a:t>
            </a:r>
            <a:r>
              <a:rPr lang="ru-RU" dirty="0" smtClean="0"/>
              <a:t>:</a:t>
            </a:r>
          </a:p>
          <a:p>
            <a:pPr>
              <a:defRPr/>
            </a:pPr>
            <a:r>
              <a:rPr lang="en-US" dirty="0" smtClean="0"/>
              <a:t>J2EE platform</a:t>
            </a:r>
          </a:p>
          <a:p>
            <a:pPr>
              <a:defRPr/>
            </a:pPr>
            <a:r>
              <a:rPr lang="en-US" dirty="0" smtClean="0"/>
              <a:t>Applications server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Web-applications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Business applications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Access to data from server applications</a:t>
            </a:r>
            <a:endParaRPr lang="ru-RU" dirty="0" smtClean="0"/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graphicFrame>
        <p:nvGraphicFramePr>
          <p:cNvPr id="104453" name="Object 10"/>
          <p:cNvGraphicFramePr>
            <a:graphicFrameLocks noChangeAspect="1"/>
          </p:cNvGraphicFramePr>
          <p:nvPr/>
        </p:nvGraphicFramePr>
        <p:xfrm>
          <a:off x="6953250" y="4221163"/>
          <a:ext cx="1651000" cy="216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4" name="Visio" r:id="rId4" imgW="1334110" imgH="1744066" progId="Visio.Drawing.11">
                  <p:embed/>
                </p:oleObj>
              </mc:Choice>
              <mc:Fallback>
                <p:oleObj name="Visio" r:id="rId4" imgW="1334110" imgH="1744066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4221163"/>
                        <a:ext cx="1651000" cy="216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Seminar plan</a:t>
            </a:r>
          </a:p>
          <a:p>
            <a:pPr>
              <a:defRPr/>
            </a:pPr>
            <a:r>
              <a:rPr lang="en-US" dirty="0" smtClean="0"/>
              <a:t>Introduction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J2SE-technologies</a:t>
            </a:r>
          </a:p>
          <a:p>
            <a:pPr>
              <a:defRPr/>
            </a:pPr>
            <a:r>
              <a:rPr lang="en-US" dirty="0" smtClean="0"/>
              <a:t>J2ME-technologies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J2EE-technologies</a:t>
            </a:r>
            <a:endParaRPr lang="ru-RU" dirty="0" smtClean="0"/>
          </a:p>
          <a:p>
            <a:pPr>
              <a:defRPr/>
            </a:pPr>
            <a:r>
              <a:rPr lang="en-US" b="1" dirty="0" smtClean="0"/>
              <a:t>Related technologies and products</a:t>
            </a:r>
            <a:endParaRPr lang="ru-RU" b="1" dirty="0" smtClean="0"/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41438"/>
            <a:ext cx="8032750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Freeform 2"/>
          <p:cNvSpPr>
            <a:spLocks/>
          </p:cNvSpPr>
          <p:nvPr/>
        </p:nvSpPr>
        <p:spPr bwMode="auto">
          <a:xfrm>
            <a:off x="971550" y="1506538"/>
            <a:ext cx="3433763" cy="1666875"/>
          </a:xfrm>
          <a:custGeom>
            <a:avLst/>
            <a:gdLst>
              <a:gd name="T0" fmla="*/ 2147483647 w 2163"/>
              <a:gd name="T1" fmla="*/ 2147483647 h 1050"/>
              <a:gd name="T2" fmla="*/ 0 w 2163"/>
              <a:gd name="T3" fmla="*/ 2147483647 h 1050"/>
              <a:gd name="T4" fmla="*/ 2147483647 w 2163"/>
              <a:gd name="T5" fmla="*/ 2147483647 h 1050"/>
              <a:gd name="T6" fmla="*/ 2147483647 w 2163"/>
              <a:gd name="T7" fmla="*/ 2147483647 h 1050"/>
              <a:gd name="T8" fmla="*/ 2147483647 w 2163"/>
              <a:gd name="T9" fmla="*/ 2147483647 h 1050"/>
              <a:gd name="T10" fmla="*/ 2147483647 w 2163"/>
              <a:gd name="T11" fmla="*/ 2147483647 h 1050"/>
              <a:gd name="T12" fmla="*/ 2147483647 w 2163"/>
              <a:gd name="T13" fmla="*/ 0 h 1050"/>
              <a:gd name="T14" fmla="*/ 2147483647 w 2163"/>
              <a:gd name="T15" fmla="*/ 0 h 1050"/>
              <a:gd name="T16" fmla="*/ 2147483647 w 2163"/>
              <a:gd name="T17" fmla="*/ 2147483647 h 1050"/>
              <a:gd name="T18" fmla="*/ 2147483647 w 2163"/>
              <a:gd name="T19" fmla="*/ 2147483647 h 1050"/>
              <a:gd name="T20" fmla="*/ 2147483647 w 2163"/>
              <a:gd name="T21" fmla="*/ 2147483647 h 1050"/>
              <a:gd name="T22" fmla="*/ 2147483647 w 2163"/>
              <a:gd name="T23" fmla="*/ 2147483647 h 10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63"/>
              <a:gd name="T37" fmla="*/ 0 h 1050"/>
              <a:gd name="T38" fmla="*/ 2163 w 2163"/>
              <a:gd name="T39" fmla="*/ 1050 h 105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3" h="1050">
                <a:moveTo>
                  <a:pt x="6" y="777"/>
                </a:moveTo>
                <a:lnTo>
                  <a:pt x="0" y="896"/>
                </a:lnTo>
                <a:lnTo>
                  <a:pt x="138" y="1050"/>
                </a:lnTo>
                <a:lnTo>
                  <a:pt x="750" y="1050"/>
                </a:lnTo>
                <a:lnTo>
                  <a:pt x="1051" y="884"/>
                </a:lnTo>
                <a:lnTo>
                  <a:pt x="2163" y="552"/>
                </a:lnTo>
                <a:lnTo>
                  <a:pt x="2163" y="0"/>
                </a:lnTo>
                <a:lnTo>
                  <a:pt x="1700" y="0"/>
                </a:lnTo>
                <a:lnTo>
                  <a:pt x="791" y="244"/>
                </a:lnTo>
                <a:lnTo>
                  <a:pt x="675" y="638"/>
                </a:lnTo>
                <a:lnTo>
                  <a:pt x="142" y="641"/>
                </a:lnTo>
                <a:lnTo>
                  <a:pt x="6" y="777"/>
                </a:lnTo>
                <a:close/>
              </a:path>
            </a:pathLst>
          </a:custGeom>
          <a:noFill/>
          <a:ln w="25400">
            <a:solidFill>
              <a:srgbClr val="FF66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ru-RU" altLang="en-US" smtClean="0"/>
          </a:p>
        </p:txBody>
      </p:sp>
      <p:sp>
        <p:nvSpPr>
          <p:cNvPr id="106501" name="Content Placeholder 4"/>
          <p:cNvSpPr>
            <a:spLocks noGrp="1"/>
          </p:cNvSpPr>
          <p:nvPr>
            <p:ph sz="quarter" idx="10"/>
          </p:nvPr>
        </p:nvSpPr>
        <p:spPr>
          <a:xfrm>
            <a:off x="250825" y="993775"/>
            <a:ext cx="8229600" cy="43592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Java-technologies map</a:t>
            </a:r>
          </a:p>
          <a:p>
            <a:pPr marL="0" indent="0">
              <a:buFont typeface="Wingdings" pitchFamily="2" charset="2"/>
              <a:buNone/>
            </a:pPr>
            <a:endParaRPr lang="ru-RU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Technologies</a:t>
            </a:r>
            <a:endParaRPr lang="ru-RU" altLang="en-US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Tool </a:t>
            </a:r>
            <a:r>
              <a:rPr lang="en-US" dirty="0"/>
              <a:t>set</a:t>
            </a:r>
          </a:p>
          <a:p>
            <a:pPr>
              <a:defRPr/>
            </a:pPr>
            <a:r>
              <a:rPr lang="en-US" dirty="0" smtClean="0"/>
              <a:t>Development tool set includes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Development environment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Assembly tool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Module testing library</a:t>
            </a:r>
            <a:endParaRPr lang="ru-RU" dirty="0" smtClean="0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Technologies</a:t>
            </a:r>
            <a:endParaRPr lang="ru-RU" altLang="en-US" smtClean="0"/>
          </a:p>
        </p:txBody>
      </p:sp>
      <p:sp>
        <p:nvSpPr>
          <p:cNvPr id="108547" name="Rectangle 15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7961313" cy="4360863"/>
          </a:xfrm>
        </p:spPr>
        <p:txBody>
          <a:bodyPr/>
          <a:lstStyle/>
          <a:p>
            <a:r>
              <a:rPr lang="en-US" altLang="en-US" dirty="0" smtClean="0"/>
              <a:t>Development environment</a:t>
            </a:r>
          </a:p>
          <a:p>
            <a:r>
              <a:rPr lang="en-US" altLang="en-US" dirty="0" smtClean="0"/>
              <a:t>The most popular development environments are</a:t>
            </a:r>
            <a:r>
              <a:rPr lang="ru-RU" altLang="en-US" dirty="0" smtClean="0"/>
              <a:t>:</a:t>
            </a:r>
          </a:p>
          <a:p>
            <a:pPr lvl="1"/>
            <a:r>
              <a:rPr lang="en-US" altLang="en-US" dirty="0" smtClean="0">
                <a:ea typeface="Arial" pitchFamily="34" charset="0"/>
              </a:rPr>
              <a:t>Eclipse</a:t>
            </a:r>
          </a:p>
          <a:p>
            <a:pPr lvl="1"/>
            <a:r>
              <a:rPr lang="en-US" altLang="en-US" dirty="0" smtClean="0">
                <a:ea typeface="Arial" pitchFamily="34" charset="0"/>
              </a:rPr>
              <a:t>NetBeans</a:t>
            </a:r>
            <a:endParaRPr lang="en-US" altLang="en-US" dirty="0" smtClean="0">
              <a:ea typeface="Arial" pitchFamily="34" charset="0"/>
            </a:endParaRPr>
          </a:p>
          <a:p>
            <a:pPr lvl="1"/>
            <a:r>
              <a:rPr lang="en-US" altLang="en-US" dirty="0" smtClean="0">
                <a:ea typeface="Arial" pitchFamily="34" charset="0"/>
              </a:rPr>
              <a:t>Oracle </a:t>
            </a:r>
            <a:r>
              <a:rPr lang="en-US" altLang="en-US" dirty="0" err="1" smtClean="0">
                <a:ea typeface="Arial" pitchFamily="34" charset="0"/>
              </a:rPr>
              <a:t>JDeveloper</a:t>
            </a:r>
            <a:endParaRPr lang="ru-RU" altLang="en-US" dirty="0" smtClean="0">
              <a:ea typeface="Arial" pitchFamily="34" charset="0"/>
            </a:endParaRPr>
          </a:p>
          <a:p>
            <a:pPr lvl="1"/>
            <a:r>
              <a:rPr lang="en-US" altLang="en-US" dirty="0" err="1" smtClean="0">
                <a:ea typeface="Arial" pitchFamily="34" charset="0"/>
              </a:rPr>
              <a:t>JetBrains</a:t>
            </a:r>
            <a:r>
              <a:rPr lang="en-US" altLang="en-US" dirty="0" smtClean="0">
                <a:ea typeface="Arial" pitchFamily="34" charset="0"/>
              </a:rPr>
              <a:t> IntelliJ IDEA</a:t>
            </a:r>
          </a:p>
          <a:p>
            <a:pPr lvl="1"/>
            <a:r>
              <a:rPr lang="en-US" altLang="en-US" dirty="0" smtClean="0">
                <a:ea typeface="Arial" pitchFamily="34" charset="0"/>
              </a:rPr>
              <a:t>Borland </a:t>
            </a:r>
            <a:r>
              <a:rPr lang="en-US" altLang="en-US" dirty="0" err="1" smtClean="0">
                <a:ea typeface="Arial" pitchFamily="34" charset="0"/>
              </a:rPr>
              <a:t>JBuilder</a:t>
            </a:r>
            <a:endParaRPr lang="en-US" altLang="en-US" dirty="0" smtClean="0">
              <a:ea typeface="Arial" pitchFamily="34" charset="0"/>
            </a:endParaRPr>
          </a:p>
          <a:p>
            <a:pPr lvl="1"/>
            <a:endParaRPr lang="ru-RU" altLang="en-US" dirty="0" smtClean="0">
              <a:ea typeface="Arial" pitchFamily="34" charset="0"/>
            </a:endParaRP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  <p:sp>
        <p:nvSpPr>
          <p:cNvPr id="93191" name="AutoShape 16"/>
          <p:cNvSpPr>
            <a:spLocks/>
          </p:cNvSpPr>
          <p:nvPr/>
        </p:nvSpPr>
        <p:spPr bwMode="auto">
          <a:xfrm>
            <a:off x="5003800" y="2205038"/>
            <a:ext cx="215900" cy="1441450"/>
          </a:xfrm>
          <a:prstGeom prst="rightBrace">
            <a:avLst>
              <a:gd name="adj1" fmla="val 55637"/>
              <a:gd name="adj2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ru-RU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93192" name="Text Box 17"/>
          <p:cNvSpPr txBox="1">
            <a:spLocks noChangeArrowheads="1"/>
          </p:cNvSpPr>
          <p:nvPr/>
        </p:nvSpPr>
        <p:spPr bwMode="auto">
          <a:xfrm>
            <a:off x="5199063" y="2703513"/>
            <a:ext cx="1965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Free</a:t>
            </a:r>
            <a:endParaRPr lang="ru-RU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3193" name="AutoShape 22"/>
          <p:cNvSpPr>
            <a:spLocks/>
          </p:cNvSpPr>
          <p:nvPr/>
        </p:nvSpPr>
        <p:spPr bwMode="auto">
          <a:xfrm>
            <a:off x="5003800" y="3646488"/>
            <a:ext cx="195263" cy="719137"/>
          </a:xfrm>
          <a:prstGeom prst="rightBrace">
            <a:avLst>
              <a:gd name="adj1" fmla="val 36091"/>
              <a:gd name="adj2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ru-RU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93194" name="Text Box 23"/>
          <p:cNvSpPr txBox="1">
            <a:spLocks noChangeArrowheads="1"/>
          </p:cNvSpPr>
          <p:nvPr/>
        </p:nvSpPr>
        <p:spPr bwMode="auto">
          <a:xfrm>
            <a:off x="5199063" y="3854450"/>
            <a:ext cx="13890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commercial</a:t>
            </a:r>
            <a:endParaRPr lang="ru-RU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Introduction</a:t>
            </a:r>
            <a:endParaRPr lang="ru-RU" altLang="en-US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2tier Client/Server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dirty="0" smtClean="0"/>
              <a:t>Using 2tier Client/Server</a:t>
            </a:r>
            <a:r>
              <a:rPr lang="ru-RU" dirty="0" smtClean="0"/>
              <a:t>:</a:t>
            </a:r>
          </a:p>
          <a:p>
            <a:pPr>
              <a:defRPr/>
            </a:pPr>
            <a:r>
              <a:rPr lang="en-US" i="1" dirty="0" smtClean="0"/>
              <a:t>Data</a:t>
            </a:r>
            <a:r>
              <a:rPr lang="en-US" dirty="0" smtClean="0"/>
              <a:t>  are stored on server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Program-client realizes </a:t>
            </a:r>
            <a:r>
              <a:rPr lang="en-US" i="1" dirty="0" smtClean="0"/>
              <a:t>business logics</a:t>
            </a:r>
            <a:endParaRPr lang="ru-RU" i="1" dirty="0" smtClean="0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Technologies</a:t>
            </a:r>
            <a:endParaRPr lang="ru-RU" altLang="en-US" smtClean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Assembly tool</a:t>
            </a:r>
          </a:p>
          <a:p>
            <a:pPr>
              <a:defRPr/>
            </a:pPr>
            <a:r>
              <a:rPr lang="en-US" dirty="0" smtClean="0"/>
              <a:t>Assembly tool </a:t>
            </a:r>
            <a:r>
              <a:rPr lang="ru-RU" dirty="0" smtClean="0"/>
              <a:t>– </a:t>
            </a:r>
            <a:r>
              <a:rPr lang="en-US" dirty="0" smtClean="0"/>
              <a:t>is a program that </a:t>
            </a:r>
            <a:r>
              <a:rPr lang="en-US" i="1" dirty="0" smtClean="0"/>
              <a:t>automates routine tasks</a:t>
            </a:r>
            <a:r>
              <a:rPr lang="en-US" dirty="0" smtClean="0"/>
              <a:t> at application development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The de-facto standard are free products </a:t>
            </a:r>
            <a:r>
              <a:rPr lang="en-US" i="1" dirty="0" smtClean="0"/>
              <a:t>ANT</a:t>
            </a:r>
            <a:r>
              <a:rPr lang="pl-PL" i="1" dirty="0" smtClean="0"/>
              <a:t> (Ivy)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Maven</a:t>
            </a:r>
            <a:endParaRPr lang="ru-RU" dirty="0" smtClean="0"/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Related Technologies</a:t>
            </a:r>
            <a:endParaRPr lang="ru-RU" altLang="en-US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Module testing library</a:t>
            </a:r>
          </a:p>
          <a:p>
            <a:pPr>
              <a:defRPr/>
            </a:pPr>
            <a:r>
              <a:rPr lang="en-US" dirty="0" smtClean="0"/>
              <a:t>Testing</a:t>
            </a:r>
            <a:r>
              <a:rPr lang="ru-RU" dirty="0" smtClean="0"/>
              <a:t> – </a:t>
            </a:r>
            <a:r>
              <a:rPr lang="en-US" dirty="0" smtClean="0"/>
              <a:t>is a necessary stage in software development</a:t>
            </a:r>
          </a:p>
          <a:p>
            <a:pPr>
              <a:defRPr/>
            </a:pPr>
            <a:r>
              <a:rPr lang="en-US" dirty="0" smtClean="0"/>
              <a:t>Developers often use module testing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For automation of module testing there are special libraries</a:t>
            </a:r>
            <a:endParaRPr lang="ru-RU" dirty="0" smtClean="0"/>
          </a:p>
          <a:p>
            <a:pPr>
              <a:defRPr/>
            </a:pPr>
            <a:r>
              <a:rPr lang="en-US" dirty="0" smtClean="0"/>
              <a:t>The de-facto standard are free libraries </a:t>
            </a:r>
            <a:r>
              <a:rPr lang="en-US" i="1" dirty="0" err="1" smtClean="0"/>
              <a:t>Junit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TestNG</a:t>
            </a:r>
            <a:endParaRPr lang="ru-RU" i="1" dirty="0" smtClean="0"/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Java-Technologies</a:t>
            </a:r>
            <a:endParaRPr lang="ru-RU" altLang="en-US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Conclusions on related technologies</a:t>
            </a:r>
          </a:p>
          <a:p>
            <a:pPr marL="231775" lvl="1" indent="0">
              <a:buFont typeface="Wingdings" pitchFamily="2" charset="2"/>
              <a:buNone/>
              <a:defRPr/>
            </a:pPr>
            <a:r>
              <a:rPr lang="en-US" dirty="0" smtClean="0"/>
              <a:t>Discussed terms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Development environment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Assembly tool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Testing library</a:t>
            </a:r>
            <a:endParaRPr lang="ru-RU" dirty="0" smtClean="0"/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Java-Technologies</a:t>
            </a:r>
            <a:endParaRPr lang="ru-RU" altLang="en-US" smtClean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Conclusions to seminar</a:t>
            </a:r>
          </a:p>
          <a:p>
            <a:pPr marL="231775" lvl="1" indent="0">
              <a:buFont typeface="Wingdings" pitchFamily="2" charset="2"/>
              <a:buNone/>
              <a:defRPr/>
            </a:pPr>
            <a:r>
              <a:rPr lang="en-US" dirty="0" smtClean="0"/>
              <a:t>Discussed themes</a:t>
            </a:r>
            <a:r>
              <a:rPr lang="ru-RU" dirty="0" smtClean="0"/>
              <a:t>:</a:t>
            </a:r>
          </a:p>
          <a:p>
            <a:pPr lvl="1">
              <a:defRPr/>
            </a:pPr>
            <a:r>
              <a:rPr lang="en-US" dirty="0" smtClean="0"/>
              <a:t>Introduction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J2SE-technologies</a:t>
            </a:r>
          </a:p>
          <a:p>
            <a:pPr lvl="1">
              <a:defRPr/>
            </a:pPr>
            <a:r>
              <a:rPr lang="en-US" dirty="0" smtClean="0"/>
              <a:t>J2ME-technologies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J2EE-technologies</a:t>
            </a:r>
            <a:endParaRPr lang="ru-RU" dirty="0" smtClean="0"/>
          </a:p>
          <a:p>
            <a:pPr lvl="1">
              <a:defRPr/>
            </a:pPr>
            <a:r>
              <a:rPr lang="en-US" dirty="0" smtClean="0"/>
              <a:t>Related technologies and products</a:t>
            </a:r>
            <a:endParaRPr lang="ru-RU" dirty="0" smtClean="0"/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De-facto Java Standards </a:t>
            </a:r>
            <a:endParaRPr lang="ru-RU" altLang="en-US" smtClean="0"/>
          </a:p>
        </p:txBody>
      </p:sp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>
              <a:defRPr/>
            </a:pPr>
            <a:r>
              <a:rPr lang="en-US" dirty="0"/>
              <a:t>Spring </a:t>
            </a:r>
            <a:r>
              <a:rPr lang="en-US" dirty="0" smtClean="0"/>
              <a:t>is a whole product family released under such trademarks as </a:t>
            </a:r>
            <a:r>
              <a:rPr lang="en-US" dirty="0" err="1" smtClean="0"/>
              <a:t>SpringSource</a:t>
            </a:r>
            <a:r>
              <a:rPr lang="en-US" dirty="0" smtClean="0"/>
              <a:t> and </a:t>
            </a:r>
            <a:r>
              <a:rPr lang="en-US" dirty="0" err="1"/>
              <a:t>VMWare</a:t>
            </a:r>
            <a:r>
              <a:rPr lang="en-US" dirty="0"/>
              <a:t>:</a:t>
            </a:r>
          </a:p>
          <a:p>
            <a:pPr lvl="1">
              <a:defRPr/>
            </a:pPr>
            <a:r>
              <a:rPr lang="en-US" dirty="0" smtClean="0">
                <a:ea typeface="Arial" pitchFamily="34" charset="0"/>
              </a:rPr>
              <a:t>Spring </a:t>
            </a:r>
            <a:r>
              <a:rPr lang="en-US" dirty="0">
                <a:ea typeface="Arial" pitchFamily="34" charset="0"/>
              </a:rPr>
              <a:t>Framework </a:t>
            </a:r>
            <a:r>
              <a:rPr lang="en-US" dirty="0" smtClean="0">
                <a:ea typeface="Arial" pitchFamily="34" charset="0"/>
              </a:rPr>
              <a:t>core is a popular development framework. In most cases, it can substitute EJB</a:t>
            </a:r>
            <a:r>
              <a:rPr lang="en-US" dirty="0">
                <a:ea typeface="Arial" pitchFamily="34" charset="0"/>
              </a:rPr>
              <a:t>;</a:t>
            </a:r>
          </a:p>
          <a:p>
            <a:pPr>
              <a:defRPr/>
            </a:pPr>
            <a:r>
              <a:rPr lang="en-US" dirty="0"/>
              <a:t>Google Web Toolkit (GWT) </a:t>
            </a:r>
            <a:r>
              <a:rPr lang="en-US" dirty="0" smtClean="0"/>
              <a:t>is a AJAX-based approach to web-oriented UI development. In it’s foundation lays the idea: “Write in Java, run in JavaScript” </a:t>
            </a:r>
          </a:p>
          <a:p>
            <a:pPr marL="0" indent="0">
              <a:buFont typeface="Wingdings" pitchFamily="2" charset="2"/>
              <a:buNone/>
              <a:defRPr/>
            </a:pP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Conclusions to seminar</a:t>
            </a:r>
            <a:endParaRPr lang="ru-RU" altLang="en-US" smtClean="0"/>
          </a:p>
        </p:txBody>
      </p:sp>
      <p:sp>
        <p:nvSpPr>
          <p:cNvPr id="114691" name="Content Placeholder 4"/>
          <p:cNvSpPr>
            <a:spLocks noGrp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mtClean="0"/>
              <a:t>Java-technologies map</a:t>
            </a:r>
          </a:p>
        </p:txBody>
      </p:sp>
      <p:pic>
        <p:nvPicPr>
          <p:cNvPr id="11469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557338"/>
            <a:ext cx="8032750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Appendix</a:t>
            </a:r>
            <a:endParaRPr lang="ru-RU" altLang="en-US" smtClean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2575" y="1165225"/>
            <a:ext cx="8229600" cy="4360863"/>
          </a:xfrm>
        </p:spPr>
        <p:txBody>
          <a:bodyPr/>
          <a:lstStyle/>
          <a:p>
            <a:r>
              <a:rPr lang="en-US" altLang="en-US" smtClean="0"/>
              <a:t>Specialists certification process</a:t>
            </a:r>
          </a:p>
          <a:p>
            <a:r>
              <a:rPr lang="en-US" altLang="en-US" smtClean="0"/>
              <a:t>Many vendors provide </a:t>
            </a:r>
            <a:r>
              <a:rPr lang="en-US" altLang="en-US" i="1" smtClean="0"/>
              <a:t>certification mechanism</a:t>
            </a:r>
            <a:endParaRPr lang="ru-RU" altLang="en-US" i="1" smtClean="0"/>
          </a:p>
          <a:p>
            <a:r>
              <a:rPr lang="en-US" altLang="en-US" smtClean="0"/>
              <a:t>Specialists certification helps to evaluate his knowledge objectively</a:t>
            </a:r>
            <a:endParaRPr lang="ru-RU" altLang="en-US" smtClean="0"/>
          </a:p>
          <a:p>
            <a:r>
              <a:rPr lang="en-US" altLang="en-US" smtClean="0"/>
              <a:t>Certification process includes an examination, if it is passed the specialist gets the </a:t>
            </a:r>
            <a:r>
              <a:rPr lang="en-US" altLang="en-US" i="1" smtClean="0"/>
              <a:t>status</a:t>
            </a:r>
            <a:endParaRPr lang="ru-RU" altLang="en-US" i="1" smtClean="0"/>
          </a:p>
        </p:txBody>
      </p:sp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468313" y="981075"/>
            <a:ext cx="82184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6600"/>
              </a:buClr>
              <a:buFont typeface="Wingdings" pitchFamily="2" charset="2"/>
              <a:buChar char="§"/>
            </a:pPr>
            <a:endParaRPr lang="en-US" altLang="en-US" b="1">
              <a:solidFill>
                <a:srgbClr val="004080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223963"/>
            <a:ext cx="8569325" cy="53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Freeform 16"/>
          <p:cNvSpPr>
            <a:spLocks/>
          </p:cNvSpPr>
          <p:nvPr/>
        </p:nvSpPr>
        <p:spPr bwMode="auto">
          <a:xfrm>
            <a:off x="5724525" y="1412875"/>
            <a:ext cx="3086100" cy="1177925"/>
          </a:xfrm>
          <a:custGeom>
            <a:avLst/>
            <a:gdLst>
              <a:gd name="T0" fmla="*/ 0 w 1944"/>
              <a:gd name="T1" fmla="*/ 2147483647 h 912"/>
              <a:gd name="T2" fmla="*/ 2147483647 w 1944"/>
              <a:gd name="T3" fmla="*/ 2147483647 h 912"/>
              <a:gd name="T4" fmla="*/ 2147483647 w 1944"/>
              <a:gd name="T5" fmla="*/ 2147483647 h 912"/>
              <a:gd name="T6" fmla="*/ 2147483647 w 1944"/>
              <a:gd name="T7" fmla="*/ 0 h 912"/>
              <a:gd name="T8" fmla="*/ 2147483647 w 1944"/>
              <a:gd name="T9" fmla="*/ 0 h 912"/>
              <a:gd name="T10" fmla="*/ 0 w 1944"/>
              <a:gd name="T11" fmla="*/ 2147483647 h 9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44" h="912">
                <a:moveTo>
                  <a:pt x="0" y="912"/>
                </a:moveTo>
                <a:lnTo>
                  <a:pt x="712" y="688"/>
                </a:lnTo>
                <a:lnTo>
                  <a:pt x="1944" y="688"/>
                </a:lnTo>
                <a:lnTo>
                  <a:pt x="1944" y="0"/>
                </a:lnTo>
                <a:lnTo>
                  <a:pt x="464" y="0"/>
                </a:lnTo>
                <a:lnTo>
                  <a:pt x="0" y="912"/>
                </a:lnTo>
                <a:close/>
              </a:path>
            </a:pathLst>
          </a:custGeom>
          <a:solidFill>
            <a:srgbClr val="EAEAEA"/>
          </a:solidFill>
          <a:ln w="25400" cap="flat">
            <a:solidFill>
              <a:srgbClr val="FF6600"/>
            </a:solidFill>
            <a:prstDash val="solid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Appendix</a:t>
            </a:r>
            <a:endParaRPr lang="ru-RU" altLang="en-US" smtClean="0"/>
          </a:p>
        </p:txBody>
      </p:sp>
      <p:sp>
        <p:nvSpPr>
          <p:cNvPr id="116741" name="Content Placeholder 4"/>
          <p:cNvSpPr>
            <a:spLocks noGrp="1"/>
          </p:cNvSpPr>
          <p:nvPr>
            <p:ph sz="quarter" idx="10"/>
          </p:nvPr>
        </p:nvSpPr>
        <p:spPr>
          <a:xfrm>
            <a:off x="349250" y="1163638"/>
            <a:ext cx="8229600" cy="436086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pl-PL" altLang="en-US" dirty="0" smtClean="0"/>
              <a:t>Oracle</a:t>
            </a:r>
            <a:r>
              <a:rPr lang="en-US" altLang="en-US" dirty="0" smtClean="0"/>
              <a:t> </a:t>
            </a:r>
            <a:r>
              <a:rPr lang="en-US" altLang="en-US" dirty="0" smtClean="0"/>
              <a:t>Certification</a:t>
            </a:r>
          </a:p>
          <a:p>
            <a:pPr marL="0" indent="0">
              <a:buFont typeface="Wingdings" pitchFamily="2" charset="2"/>
              <a:buNone/>
            </a:pPr>
            <a:endParaRPr lang="ru-RU" altLang="en-US" dirty="0" smtClean="0"/>
          </a:p>
        </p:txBody>
      </p:sp>
      <p:sp>
        <p:nvSpPr>
          <p:cNvPr id="116742" name="Text Box 19"/>
          <p:cNvSpPr txBox="1">
            <a:spLocks noChangeArrowheads="1"/>
          </p:cNvSpPr>
          <p:nvPr/>
        </p:nvSpPr>
        <p:spPr bwMode="auto">
          <a:xfrm>
            <a:off x="6292850" y="1474788"/>
            <a:ext cx="2520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l-PL" altLang="en-US" sz="1400" b="1" dirty="0" smtClean="0">
                <a:solidFill>
                  <a:srgbClr val="FF6600"/>
                </a:solidFill>
              </a:rPr>
              <a:t>Oracle </a:t>
            </a:r>
            <a:r>
              <a:rPr lang="en-US" altLang="en-US" sz="1400" b="1" dirty="0" smtClean="0">
                <a:solidFill>
                  <a:srgbClr val="FF6600"/>
                </a:solidFill>
              </a:rPr>
              <a:t>Java </a:t>
            </a:r>
            <a:r>
              <a:rPr lang="ru-RU" altLang="en-US" sz="1400" b="1" dirty="0">
                <a:solidFill>
                  <a:srgbClr val="FF6600"/>
                </a:solidFill>
              </a:rPr>
              <a:t/>
            </a:r>
            <a:br>
              <a:rPr lang="ru-RU" altLang="en-US" sz="1400" b="1" dirty="0">
                <a:solidFill>
                  <a:srgbClr val="FF6600"/>
                </a:solidFill>
              </a:rPr>
            </a:br>
            <a:r>
              <a:rPr lang="en-US" altLang="en-US" sz="1400" b="1" dirty="0" smtClean="0">
                <a:solidFill>
                  <a:srgbClr val="FF6600"/>
                </a:solidFill>
              </a:rPr>
              <a:t>Web </a:t>
            </a:r>
            <a:r>
              <a:rPr lang="en-US" altLang="en-US" sz="1400" b="1" dirty="0">
                <a:solidFill>
                  <a:srgbClr val="FF6600"/>
                </a:solidFill>
              </a:rPr>
              <a:t>Component Developer</a:t>
            </a:r>
            <a:endParaRPr lang="ru-RU" altLang="en-US" sz="1400" b="1" dirty="0">
              <a:solidFill>
                <a:srgbClr val="FF6600"/>
              </a:solidFill>
            </a:endParaRPr>
          </a:p>
        </p:txBody>
      </p:sp>
      <p:sp>
        <p:nvSpPr>
          <p:cNvPr id="116743" name="Freeform 23"/>
          <p:cNvSpPr>
            <a:spLocks/>
          </p:cNvSpPr>
          <p:nvPr/>
        </p:nvSpPr>
        <p:spPr bwMode="auto">
          <a:xfrm>
            <a:off x="2051050" y="3860800"/>
            <a:ext cx="2997200" cy="2757488"/>
          </a:xfrm>
          <a:custGeom>
            <a:avLst/>
            <a:gdLst>
              <a:gd name="T0" fmla="*/ 2147483647 w 1888"/>
              <a:gd name="T1" fmla="*/ 2147483647 h 1737"/>
              <a:gd name="T2" fmla="*/ 0 w 1888"/>
              <a:gd name="T3" fmla="*/ 2147483647 h 1737"/>
              <a:gd name="T4" fmla="*/ 0 w 1888"/>
              <a:gd name="T5" fmla="*/ 2147483647 h 1737"/>
              <a:gd name="T6" fmla="*/ 2147483647 w 1888"/>
              <a:gd name="T7" fmla="*/ 2147483647 h 1737"/>
              <a:gd name="T8" fmla="*/ 2147483647 w 1888"/>
              <a:gd name="T9" fmla="*/ 2147483647 h 1737"/>
              <a:gd name="T10" fmla="*/ 2147483647 w 1888"/>
              <a:gd name="T11" fmla="*/ 0 h 1737"/>
              <a:gd name="T12" fmla="*/ 2147483647 w 1888"/>
              <a:gd name="T13" fmla="*/ 2147483647 h 17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88" h="1737">
                <a:moveTo>
                  <a:pt x="312" y="168"/>
                </a:moveTo>
                <a:lnTo>
                  <a:pt x="0" y="561"/>
                </a:lnTo>
                <a:lnTo>
                  <a:pt x="0" y="1737"/>
                </a:lnTo>
                <a:lnTo>
                  <a:pt x="1888" y="1737"/>
                </a:lnTo>
                <a:lnTo>
                  <a:pt x="1888" y="465"/>
                </a:lnTo>
                <a:lnTo>
                  <a:pt x="240" y="0"/>
                </a:lnTo>
                <a:lnTo>
                  <a:pt x="312" y="168"/>
                </a:lnTo>
                <a:close/>
              </a:path>
            </a:pathLst>
          </a:custGeom>
          <a:solidFill>
            <a:srgbClr val="EAEAEA"/>
          </a:solidFill>
          <a:ln w="25400" cap="flat">
            <a:solidFill>
              <a:srgbClr val="FF6600"/>
            </a:solidFill>
            <a:prstDash val="solid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6744" name="Text Box 18"/>
          <p:cNvSpPr txBox="1">
            <a:spLocks noChangeArrowheads="1"/>
          </p:cNvSpPr>
          <p:nvPr/>
        </p:nvSpPr>
        <p:spPr bwMode="auto">
          <a:xfrm>
            <a:off x="2549525" y="5033963"/>
            <a:ext cx="20161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l-PL" altLang="en-US" sz="1400" b="1" dirty="0" smtClean="0">
                <a:solidFill>
                  <a:srgbClr val="FF6600"/>
                </a:solidFill>
              </a:rPr>
              <a:t>Oracle</a:t>
            </a:r>
            <a:r>
              <a:rPr lang="en-US" altLang="en-US" sz="1400" b="1" dirty="0" smtClean="0">
                <a:solidFill>
                  <a:srgbClr val="FF6600"/>
                </a:solidFill>
              </a:rPr>
              <a:t> </a:t>
            </a:r>
            <a:r>
              <a:rPr lang="en-US" altLang="en-US" sz="1400" b="1" dirty="0">
                <a:solidFill>
                  <a:srgbClr val="FF6600"/>
                </a:solidFill>
              </a:rPr>
              <a:t>Java </a:t>
            </a:r>
            <a:r>
              <a:rPr lang="ru-RU" altLang="en-US" sz="1400" b="1" dirty="0">
                <a:solidFill>
                  <a:srgbClr val="FF6600"/>
                </a:solidFill>
              </a:rPr>
              <a:t/>
            </a:r>
            <a:br>
              <a:rPr lang="ru-RU" altLang="en-US" sz="1400" b="1" dirty="0">
                <a:solidFill>
                  <a:srgbClr val="FF6600"/>
                </a:solidFill>
              </a:rPr>
            </a:br>
            <a:r>
              <a:rPr lang="en-US" altLang="en-US" sz="1400" b="1" dirty="0">
                <a:solidFill>
                  <a:srgbClr val="FF6600"/>
                </a:solidFill>
              </a:rPr>
              <a:t>Certified Programmer</a:t>
            </a:r>
            <a:endParaRPr lang="ru-RU" altLang="en-US" sz="1400" b="1" dirty="0">
              <a:solidFill>
                <a:srgbClr val="FF6600"/>
              </a:solidFill>
            </a:endParaRPr>
          </a:p>
        </p:txBody>
      </p:sp>
      <p:sp>
        <p:nvSpPr>
          <p:cNvPr id="116745" name="Freeform 24"/>
          <p:cNvSpPr>
            <a:spLocks/>
          </p:cNvSpPr>
          <p:nvPr/>
        </p:nvSpPr>
        <p:spPr bwMode="auto">
          <a:xfrm>
            <a:off x="3790950" y="2925763"/>
            <a:ext cx="2725738" cy="1008062"/>
          </a:xfrm>
          <a:custGeom>
            <a:avLst/>
            <a:gdLst>
              <a:gd name="T0" fmla="*/ 2147483647 w 1717"/>
              <a:gd name="T1" fmla="*/ 0 h 635"/>
              <a:gd name="T2" fmla="*/ 2147483647 w 1717"/>
              <a:gd name="T3" fmla="*/ 2147483647 h 635"/>
              <a:gd name="T4" fmla="*/ 0 w 1717"/>
              <a:gd name="T5" fmla="*/ 2147483647 h 635"/>
              <a:gd name="T6" fmla="*/ 2147483647 w 1717"/>
              <a:gd name="T7" fmla="*/ 2147483647 h 635"/>
              <a:gd name="T8" fmla="*/ 2147483647 w 1717"/>
              <a:gd name="T9" fmla="*/ 2147483647 h 635"/>
              <a:gd name="T10" fmla="*/ 2147483647 w 1717"/>
              <a:gd name="T11" fmla="*/ 0 h 63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717" h="635">
                <a:moveTo>
                  <a:pt x="1717" y="0"/>
                </a:moveTo>
                <a:lnTo>
                  <a:pt x="1088" y="156"/>
                </a:lnTo>
                <a:lnTo>
                  <a:pt x="0" y="156"/>
                </a:lnTo>
                <a:lnTo>
                  <a:pt x="1" y="635"/>
                </a:lnTo>
                <a:lnTo>
                  <a:pt x="1308" y="635"/>
                </a:lnTo>
                <a:lnTo>
                  <a:pt x="1717" y="0"/>
                </a:lnTo>
                <a:close/>
              </a:path>
            </a:pathLst>
          </a:custGeom>
          <a:solidFill>
            <a:srgbClr val="EAEAEA"/>
          </a:solidFill>
          <a:ln w="25400" cap="flat">
            <a:solidFill>
              <a:srgbClr val="FF6600"/>
            </a:solidFill>
            <a:prstDash val="solid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6746" name="Text Box 21"/>
          <p:cNvSpPr txBox="1">
            <a:spLocks noChangeArrowheads="1"/>
          </p:cNvSpPr>
          <p:nvPr/>
        </p:nvSpPr>
        <p:spPr bwMode="auto">
          <a:xfrm>
            <a:off x="3790950" y="3270250"/>
            <a:ext cx="23050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l-PL" altLang="en-US" sz="1400" b="1" dirty="0" smtClean="0">
                <a:solidFill>
                  <a:srgbClr val="FF6600"/>
                </a:solidFill>
              </a:rPr>
              <a:t>Oracle </a:t>
            </a:r>
            <a:r>
              <a:rPr lang="en-US" altLang="en-US" sz="1400" b="1" dirty="0" smtClean="0">
                <a:solidFill>
                  <a:srgbClr val="FF6600"/>
                </a:solidFill>
              </a:rPr>
              <a:t>Developer Java Web-services</a:t>
            </a:r>
            <a:r>
              <a:rPr lang="pl-PL" altLang="en-US" sz="1400" b="1" dirty="0" smtClean="0">
                <a:solidFill>
                  <a:srgbClr val="FF6600"/>
                </a:solidFill>
              </a:rPr>
              <a:t> Developer</a:t>
            </a:r>
            <a:endParaRPr lang="ru-RU" altLang="en-US" sz="1400" b="1" dirty="0">
              <a:solidFill>
                <a:srgbClr val="FF6600"/>
              </a:solidFill>
            </a:endParaRPr>
          </a:p>
        </p:txBody>
      </p:sp>
      <p:sp>
        <p:nvSpPr>
          <p:cNvPr id="116747" name="Freeform 25"/>
          <p:cNvSpPr>
            <a:spLocks/>
          </p:cNvSpPr>
          <p:nvPr/>
        </p:nvSpPr>
        <p:spPr bwMode="auto">
          <a:xfrm>
            <a:off x="828675" y="1989138"/>
            <a:ext cx="2725738" cy="871537"/>
          </a:xfrm>
          <a:custGeom>
            <a:avLst/>
            <a:gdLst>
              <a:gd name="T0" fmla="*/ 2147483647 w 1717"/>
              <a:gd name="T1" fmla="*/ 2147483647 h 549"/>
              <a:gd name="T2" fmla="*/ 2147483647 w 1717"/>
              <a:gd name="T3" fmla="*/ 2147483647 h 549"/>
              <a:gd name="T4" fmla="*/ 0 w 1717"/>
              <a:gd name="T5" fmla="*/ 2147483647 h 549"/>
              <a:gd name="T6" fmla="*/ 0 w 1717"/>
              <a:gd name="T7" fmla="*/ 0 h 549"/>
              <a:gd name="T8" fmla="*/ 2147483647 w 1717"/>
              <a:gd name="T9" fmla="*/ 0 h 549"/>
              <a:gd name="T10" fmla="*/ 2147483647 w 1717"/>
              <a:gd name="T11" fmla="*/ 2147483647 h 54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717" h="549">
                <a:moveTo>
                  <a:pt x="1717" y="549"/>
                </a:moveTo>
                <a:lnTo>
                  <a:pt x="1088" y="414"/>
                </a:lnTo>
                <a:lnTo>
                  <a:pt x="0" y="414"/>
                </a:lnTo>
                <a:lnTo>
                  <a:pt x="0" y="0"/>
                </a:lnTo>
                <a:lnTo>
                  <a:pt x="1307" y="0"/>
                </a:lnTo>
                <a:lnTo>
                  <a:pt x="1717" y="549"/>
                </a:lnTo>
                <a:close/>
              </a:path>
            </a:pathLst>
          </a:custGeom>
          <a:solidFill>
            <a:srgbClr val="EAEAEA"/>
          </a:solidFill>
          <a:ln w="25400" cap="flat">
            <a:solidFill>
              <a:srgbClr val="FF6600"/>
            </a:solidFill>
            <a:prstDash val="solid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6748" name="Text Box 22"/>
          <p:cNvSpPr txBox="1">
            <a:spLocks noChangeArrowheads="1"/>
          </p:cNvSpPr>
          <p:nvPr/>
        </p:nvSpPr>
        <p:spPr bwMode="auto">
          <a:xfrm>
            <a:off x="827088" y="2046288"/>
            <a:ext cx="20875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l-PL" altLang="en-US" sz="1400" b="1" dirty="0" smtClean="0">
                <a:solidFill>
                  <a:srgbClr val="FF6600"/>
                </a:solidFill>
              </a:rPr>
              <a:t>Oracle Mobile Application Developer</a:t>
            </a:r>
            <a:endParaRPr lang="ru-RU" altLang="en-US" sz="1400" b="1" dirty="0">
              <a:solidFill>
                <a:srgbClr val="FF6600"/>
              </a:solidFill>
            </a:endParaRPr>
          </a:p>
        </p:txBody>
      </p:sp>
      <p:sp>
        <p:nvSpPr>
          <p:cNvPr id="116749" name="Freeform 26"/>
          <p:cNvSpPr>
            <a:spLocks/>
          </p:cNvSpPr>
          <p:nvPr/>
        </p:nvSpPr>
        <p:spPr bwMode="auto">
          <a:xfrm>
            <a:off x="6588125" y="3429000"/>
            <a:ext cx="2160588" cy="1008063"/>
          </a:xfrm>
          <a:custGeom>
            <a:avLst/>
            <a:gdLst>
              <a:gd name="T0" fmla="*/ 2147483647 w 1497"/>
              <a:gd name="T1" fmla="*/ 2147483647 h 680"/>
              <a:gd name="T2" fmla="*/ 0 w 1497"/>
              <a:gd name="T3" fmla="*/ 2147483647 h 680"/>
              <a:gd name="T4" fmla="*/ 0 w 1497"/>
              <a:gd name="T5" fmla="*/ 2147483647 h 680"/>
              <a:gd name="T6" fmla="*/ 2147483647 w 1497"/>
              <a:gd name="T7" fmla="*/ 2147483647 h 680"/>
              <a:gd name="T8" fmla="*/ 2147483647 w 1497"/>
              <a:gd name="T9" fmla="*/ 2147483647 h 680"/>
              <a:gd name="T10" fmla="*/ 2147483647 w 1497"/>
              <a:gd name="T11" fmla="*/ 0 h 680"/>
              <a:gd name="T12" fmla="*/ 2147483647 w 1497"/>
              <a:gd name="T13" fmla="*/ 2147483647 h 6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97" h="680">
                <a:moveTo>
                  <a:pt x="247" y="66"/>
                </a:moveTo>
                <a:lnTo>
                  <a:pt x="0" y="220"/>
                </a:lnTo>
                <a:lnTo>
                  <a:pt x="0" y="680"/>
                </a:lnTo>
                <a:lnTo>
                  <a:pt x="1497" y="680"/>
                </a:lnTo>
                <a:lnTo>
                  <a:pt x="1497" y="182"/>
                </a:lnTo>
                <a:lnTo>
                  <a:pt x="190" y="0"/>
                </a:lnTo>
                <a:lnTo>
                  <a:pt x="247" y="66"/>
                </a:lnTo>
                <a:close/>
              </a:path>
            </a:pathLst>
          </a:custGeom>
          <a:solidFill>
            <a:srgbClr val="EAEAEA"/>
          </a:solidFill>
          <a:ln w="25400" cap="flat">
            <a:solidFill>
              <a:srgbClr val="FF6600"/>
            </a:solidFill>
            <a:prstDash val="solid"/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6750" name="Text Box 20"/>
          <p:cNvSpPr txBox="1">
            <a:spLocks noChangeArrowheads="1"/>
          </p:cNvSpPr>
          <p:nvPr/>
        </p:nvSpPr>
        <p:spPr bwMode="auto">
          <a:xfrm>
            <a:off x="6588125" y="3644900"/>
            <a:ext cx="21605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l-PL" altLang="en-US" sz="1400" b="1" dirty="0" smtClean="0">
                <a:solidFill>
                  <a:srgbClr val="FF6600"/>
                </a:solidFill>
              </a:rPr>
              <a:t>Oracle </a:t>
            </a:r>
            <a:r>
              <a:rPr lang="en-US" altLang="en-US" sz="1400" b="1" dirty="0" smtClean="0">
                <a:solidFill>
                  <a:srgbClr val="FF6600"/>
                </a:solidFill>
              </a:rPr>
              <a:t>Business </a:t>
            </a:r>
            <a:r>
              <a:rPr lang="en-US" altLang="en-US" sz="1400" b="1" dirty="0">
                <a:solidFill>
                  <a:srgbClr val="FF6600"/>
                </a:solidFill>
              </a:rPr>
              <a:t>Component Developer</a:t>
            </a:r>
            <a:endParaRPr lang="ru-RU" altLang="en-US" sz="1400" b="1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Appendix</a:t>
            </a:r>
            <a:endParaRPr lang="ru-RU" altLang="en-US" smtClean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 smtClean="0"/>
              <a:t>Java Champion – community driven title (not certificate) for most valuable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862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d39af6108e94d7b5f2ab5222c1c8143446785492"/>
</p:tagLst>
</file>

<file path=ppt/theme/theme1.xml><?xml version="1.0" encoding="utf-8"?>
<a:theme xmlns:a="http://schemas.openxmlformats.org/drawingml/2006/main" name="Default Theme">
  <a:themeElements>
    <a:clrScheme name="Luxoft Colors">
      <a:dk1>
        <a:sysClr val="windowText" lastClr="000000"/>
      </a:dk1>
      <a:lt1>
        <a:srgbClr val="FFFFFF"/>
      </a:lt1>
      <a:dk2>
        <a:srgbClr val="1F497D"/>
      </a:dk2>
      <a:lt2>
        <a:srgbClr val="FFFFFF"/>
      </a:lt2>
      <a:accent1>
        <a:srgbClr val="004281"/>
      </a:accent1>
      <a:accent2>
        <a:srgbClr val="296DAD"/>
      </a:accent2>
      <a:accent3>
        <a:srgbClr val="8D9BCE"/>
      </a:accent3>
      <a:accent4>
        <a:srgbClr val="F36F23"/>
      </a:accent4>
      <a:accent5>
        <a:srgbClr val="F78C5F"/>
      </a:accent5>
      <a:accent6>
        <a:srgbClr val="EE1C25"/>
      </a:accent6>
      <a:hlink>
        <a:srgbClr val="0000FF"/>
      </a:hlink>
      <a:folHlink>
        <a:srgbClr val="800080"/>
      </a:folHlink>
    </a:clrScheme>
    <a:fontScheme name="Luxoft Fonts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4653</TotalTime>
  <Words>2495</Words>
  <Application>Microsoft Office PowerPoint</Application>
  <PresentationFormat>On-screen Show (4:3)</PresentationFormat>
  <Paragraphs>686</Paragraphs>
  <Slides>100</Slides>
  <Notes>95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2" baseType="lpstr">
      <vt:lpstr>Default Theme</vt:lpstr>
      <vt:lpstr>Visio</vt:lpstr>
      <vt:lpstr>Java-Technologies Overview</vt:lpstr>
      <vt:lpstr>Contents</vt:lpstr>
      <vt:lpstr>Seminar Goals</vt:lpstr>
      <vt:lpstr>Target Audience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Agenda</vt:lpstr>
      <vt:lpstr>Agenda</vt:lpstr>
      <vt:lpstr>Java platform</vt:lpstr>
      <vt:lpstr>Java platform</vt:lpstr>
      <vt:lpstr>Java Platform</vt:lpstr>
      <vt:lpstr>Java Platform</vt:lpstr>
      <vt:lpstr>Java Platform</vt:lpstr>
      <vt:lpstr>Agenda</vt:lpstr>
      <vt:lpstr>Agenda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J2SE</vt:lpstr>
      <vt:lpstr>Agenda</vt:lpstr>
      <vt:lpstr>Agenda</vt:lpstr>
      <vt:lpstr>Mobile Java Platform</vt:lpstr>
      <vt:lpstr>J2ME</vt:lpstr>
      <vt:lpstr>Android OS </vt:lpstr>
      <vt:lpstr>Mobile Java Platform</vt:lpstr>
      <vt:lpstr>Agenda</vt:lpstr>
      <vt:lpstr>Agenda</vt:lpstr>
      <vt:lpstr>J2EE</vt:lpstr>
      <vt:lpstr>J2EE</vt:lpstr>
      <vt:lpstr>J2EE</vt:lpstr>
      <vt:lpstr>J2EE</vt:lpstr>
      <vt:lpstr>J2EE</vt:lpstr>
      <vt:lpstr>Agenda</vt:lpstr>
      <vt:lpstr>World Wide Web</vt:lpstr>
      <vt:lpstr>J2EE</vt:lpstr>
      <vt:lpstr>J2EE</vt:lpstr>
      <vt:lpstr>J2EE</vt:lpstr>
      <vt:lpstr>J2EE</vt:lpstr>
      <vt:lpstr>J2EE</vt:lpstr>
      <vt:lpstr>J2EE</vt:lpstr>
      <vt:lpstr>Agenda</vt:lpstr>
      <vt:lpstr>J2EE</vt:lpstr>
      <vt:lpstr>J2EE</vt:lpstr>
      <vt:lpstr>J2EE</vt:lpstr>
      <vt:lpstr>J2EE</vt:lpstr>
      <vt:lpstr>J2EE</vt:lpstr>
      <vt:lpstr>J2EE</vt:lpstr>
      <vt:lpstr>J2EE</vt:lpstr>
      <vt:lpstr>J2EE</vt:lpstr>
      <vt:lpstr>Agenda</vt:lpstr>
      <vt:lpstr>J2EE</vt:lpstr>
      <vt:lpstr>J2EE</vt:lpstr>
      <vt:lpstr>J2EE</vt:lpstr>
      <vt:lpstr>J2EE</vt:lpstr>
      <vt:lpstr>J2EE</vt:lpstr>
      <vt:lpstr>J2EE</vt:lpstr>
      <vt:lpstr>J2EE</vt:lpstr>
      <vt:lpstr>J2EE</vt:lpstr>
      <vt:lpstr>J2EE</vt:lpstr>
      <vt:lpstr>J2EE</vt:lpstr>
      <vt:lpstr>J2EE</vt:lpstr>
      <vt:lpstr>J2EE</vt:lpstr>
      <vt:lpstr>Agenda</vt:lpstr>
      <vt:lpstr>J2EE</vt:lpstr>
      <vt:lpstr>Agenda</vt:lpstr>
      <vt:lpstr>Agenda</vt:lpstr>
      <vt:lpstr>Related Technologies</vt:lpstr>
      <vt:lpstr>Related Technologies</vt:lpstr>
      <vt:lpstr>Related Technologies</vt:lpstr>
      <vt:lpstr>Related Technologies</vt:lpstr>
      <vt:lpstr>Java-Technologies</vt:lpstr>
      <vt:lpstr>Java-Technologies</vt:lpstr>
      <vt:lpstr>De-facto Java Standards </vt:lpstr>
      <vt:lpstr>Conclusions to seminar</vt:lpstr>
      <vt:lpstr>PowerPoint Presentation</vt:lpstr>
      <vt:lpstr>Appendix</vt:lpstr>
      <vt:lpstr>Appendix</vt:lpstr>
      <vt:lpstr>Appendix</vt:lpstr>
      <vt:lpstr>PowerPoint Presentation</vt:lpstr>
    </vt:vector>
  </TitlesOfParts>
  <Company>LUXOFT, Центр профессиональной подготовки)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 "JDBC API 2"</dc:title>
  <dc:creator>Евгений Кривошеев (ekrivosheev@luxoft.com)</dc:creator>
  <cp:lastModifiedBy>Windows User</cp:lastModifiedBy>
  <cp:revision>807</cp:revision>
  <dcterms:created xsi:type="dcterms:W3CDTF">2005-11-28T16:29:40Z</dcterms:created>
  <dcterms:modified xsi:type="dcterms:W3CDTF">2017-07-19T07:54:40Z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>Новый шаблон корпоративной презентации </vt:lpwstr>
  </property>
  <property fmtid="{D5CDD505-2E9C-101B-9397-08002B2CF9AE}" pid="3" name="Owner">
    <vt:lpwstr/>
  </property>
  <property fmtid="{D5CDD505-2E9C-101B-9397-08002B2CF9AE}" pid="4" name="Status">
    <vt:lpwstr/>
  </property>
</Properties>
</file>